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31" r:id="rId2"/>
    <p:sldId id="630" r:id="rId3"/>
    <p:sldId id="555" r:id="rId4"/>
    <p:sldId id="625" r:id="rId5"/>
    <p:sldId id="627" r:id="rId6"/>
    <p:sldId id="629" r:id="rId7"/>
    <p:sldId id="537" r:id="rId8"/>
    <p:sldId id="628" r:id="rId9"/>
    <p:sldId id="632" r:id="rId10"/>
    <p:sldId id="634" r:id="rId11"/>
  </p:sldIdLst>
  <p:sldSz cx="12192000" cy="6858000"/>
  <p:notesSz cx="6858000" cy="9144000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81"/>
    <a:srgbClr val="FFD847"/>
    <a:srgbClr val="FFF4CE"/>
    <a:srgbClr val="1EE7C3"/>
    <a:srgbClr val="33E7E4"/>
    <a:srgbClr val="595959"/>
    <a:srgbClr val="118CE7"/>
    <a:srgbClr val="0E91EE"/>
    <a:srgbClr val="108EE9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80" autoAdjust="0"/>
    <p:restoredTop sz="93939" autoAdjust="0"/>
  </p:normalViewPr>
  <p:slideViewPr>
    <p:cSldViewPr snapToGrid="0" snapToObjects="1">
      <p:cViewPr>
        <p:scale>
          <a:sx n="68" d="100"/>
          <a:sy n="68" d="100"/>
        </p:scale>
        <p:origin x="-432" y="-552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132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5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qw3\Desktop\Data%20for%20Stata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ea typeface="+mn-ea"/>
                <a:cs typeface="Avenir Book"/>
              </a:defRPr>
            </a:pPr>
            <a:r>
              <a:rPr lang="en-US" sz="2000" dirty="0">
                <a:latin typeface="Avenir Book"/>
                <a:cs typeface="Avenir Book"/>
              </a:rPr>
              <a:t>District </a:t>
            </a:r>
            <a:r>
              <a:rPr lang="en-US" sz="2000" dirty="0" smtClean="0">
                <a:latin typeface="Avenir Book"/>
                <a:cs typeface="Avenir Book"/>
              </a:rPr>
              <a:t>Enrollment (High Schools)</a:t>
            </a:r>
            <a:endParaRPr lang="en-US" sz="2000" dirty="0">
              <a:latin typeface="Avenir Book"/>
              <a:cs typeface="Avenir Book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NHPS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'[Data for Stata.xlsx]Data by District'!$D$34:$D$42</c:f>
              <c:numCache>
                <c:formatCode>General</c:formatCode>
                <c:ptCount val="9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</c:numCache>
            </c:numRef>
          </c:cat>
          <c:val>
            <c:numRef>
              <c:f>'[Data for Stata.xlsx]Data by District'!$I$23:$I$31</c:f>
              <c:numCache>
                <c:formatCode>General</c:formatCode>
                <c:ptCount val="9"/>
                <c:pt idx="0">
                  <c:v>5147.0</c:v>
                </c:pt>
                <c:pt idx="1">
                  <c:v>5169.0</c:v>
                </c:pt>
                <c:pt idx="2">
                  <c:v>5076.0</c:v>
                </c:pt>
                <c:pt idx="3">
                  <c:v>4822.0</c:v>
                </c:pt>
                <c:pt idx="4">
                  <c:v>4839.0</c:v>
                </c:pt>
                <c:pt idx="5">
                  <c:v>4684.0</c:v>
                </c:pt>
                <c:pt idx="6">
                  <c:v>4733.0</c:v>
                </c:pt>
                <c:pt idx="7">
                  <c:v>5372.0</c:v>
                </c:pt>
                <c:pt idx="8">
                  <c:v>5538.0</c:v>
                </c:pt>
              </c:numCache>
            </c:numRef>
          </c:val>
          <c:smooth val="0"/>
        </c:ser>
        <c:ser>
          <c:idx val="1"/>
          <c:order val="1"/>
          <c:tx>
            <c:v>BPS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'[Data for Stata.xlsx]Data by District'!$D$34:$D$42</c:f>
              <c:numCache>
                <c:formatCode>General</c:formatCode>
                <c:ptCount val="9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</c:numCache>
            </c:numRef>
          </c:cat>
          <c:val>
            <c:numRef>
              <c:f>'[Data for Stata.xlsx]Data by District'!$I$34:$I$42</c:f>
              <c:numCache>
                <c:formatCode>General</c:formatCode>
                <c:ptCount val="9"/>
                <c:pt idx="0">
                  <c:v>5410.0</c:v>
                </c:pt>
                <c:pt idx="1">
                  <c:v>5535.0</c:v>
                </c:pt>
                <c:pt idx="2">
                  <c:v>5361.0</c:v>
                </c:pt>
                <c:pt idx="3">
                  <c:v>5196.0</c:v>
                </c:pt>
                <c:pt idx="4">
                  <c:v>4916.0</c:v>
                </c:pt>
                <c:pt idx="5">
                  <c:v>4870.0</c:v>
                </c:pt>
                <c:pt idx="6">
                  <c:v>4574.0</c:v>
                </c:pt>
                <c:pt idx="7">
                  <c:v>4626.0</c:v>
                </c:pt>
                <c:pt idx="8">
                  <c:v>4914.0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377464"/>
        <c:axId val="2131707336"/>
      </c:lineChart>
      <c:catAx>
        <c:axId val="2131377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Thin"/>
                <a:ea typeface="+mn-ea"/>
                <a:cs typeface="Roboto Thin"/>
              </a:defRPr>
            </a:pPr>
            <a:endParaRPr lang="en-US"/>
          </a:p>
        </c:txPr>
        <c:crossAx val="2131707336"/>
        <c:crosses val="autoZero"/>
        <c:auto val="1"/>
        <c:lblAlgn val="ctr"/>
        <c:lblOffset val="100"/>
        <c:noMultiLvlLbl val="0"/>
      </c:catAx>
      <c:valAx>
        <c:axId val="213170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Thin"/>
                <a:ea typeface="+mn-ea"/>
                <a:cs typeface="Roboto Thin"/>
              </a:defRPr>
            </a:pPr>
            <a:endParaRPr lang="en-US"/>
          </a:p>
        </c:txPr>
        <c:crossAx val="2131377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ea typeface="+mn-ea"/>
              <a:cs typeface="Avenir Book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1A594-041B-449E-89BC-5A6CB1F5A9AB}" type="datetimeFigureOut">
              <a:rPr lang="id-ID" smtClean="0"/>
              <a:t>3/24/15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DDC53-01B7-4E0F-8BE2-02DC8C67218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93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CCC32-3486-46B1-A8B7-921064D8D59D}" type="datetimeFigureOut">
              <a:rPr lang="en-US" smtClean="0"/>
              <a:t>3/24/15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1495A-DD81-44F4-9F54-1F39867B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11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03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0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415427"/>
            <a:ext cx="10905239" cy="1560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000" kern="0" spc="2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xmlns:p14="http://schemas.microsoft.com/office/powerpoint/2010/main"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6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21498" y="1888277"/>
            <a:ext cx="1440000" cy="1440000"/>
          </a:xfrm>
          <a:prstGeom prst="ellipse">
            <a:avLst/>
          </a:prstGeom>
          <a:solidFill>
            <a:srgbClr val="D9D9D9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095649" y="1888277"/>
            <a:ext cx="1440000" cy="1440000"/>
          </a:xfrm>
          <a:prstGeom prst="ellipse">
            <a:avLst/>
          </a:prstGeom>
          <a:solidFill>
            <a:srgbClr val="D9D9D9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569800" y="1888277"/>
            <a:ext cx="1440000" cy="1440000"/>
          </a:xfrm>
          <a:prstGeom prst="ellipse">
            <a:avLst/>
          </a:prstGeom>
          <a:solidFill>
            <a:srgbClr val="D9D9D9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43951" y="1888277"/>
            <a:ext cx="1440000" cy="1440000"/>
          </a:xfrm>
          <a:prstGeom prst="ellipse">
            <a:avLst/>
          </a:prstGeom>
          <a:solidFill>
            <a:srgbClr val="D9D9D9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14" name="Rounded Rectangle 13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50581" y="415427"/>
            <a:ext cx="10905239" cy="1560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000" kern="0" spc="2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8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xmlns:p14="http://schemas.microsoft.com/office/powerpoint/2010/main"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xmlns:p14="http://schemas.microsoft.com/office/powerpoint/2010/main"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06590" y="1799424"/>
            <a:ext cx="5378822" cy="505857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415427"/>
            <a:ext cx="10905239" cy="1560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000" kern="0" spc="2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420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xmlns:p14="http://schemas.microsoft.com/office/powerpoint/2010/main"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xmlns:p14="http://schemas.microsoft.com/office/powerpoint/2010/main"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0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5" r:id="rId4"/>
    <p:sldLayoutId id="2147483680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>
              <a:lumMod val="75000"/>
              <a:lumOff val="25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gif"/><Relationship Id="rId9" Type="http://schemas.openxmlformats.org/officeDocument/2006/relationships/image" Target="../media/image8.jpeg"/><Relationship Id="rId10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42" y="-964510"/>
            <a:ext cx="12512842" cy="8340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639" y="5605922"/>
            <a:ext cx="9062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oboto Light Italic"/>
                <a:cs typeface="Roboto Light Italic"/>
              </a:rPr>
              <a:t>Measuring the Value of the New Haven Promise </a:t>
            </a:r>
            <a:endParaRPr lang="en-US" sz="3200" dirty="0">
              <a:solidFill>
                <a:schemeClr val="bg1"/>
              </a:solidFill>
              <a:latin typeface="Roboto Light Italic"/>
              <a:cs typeface="Roboto Light Ital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7892" y="6218668"/>
            <a:ext cx="360825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9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Thanks!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10</a:t>
            </a:fld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5354658" y="1727557"/>
            <a:ext cx="1461308" cy="1333962"/>
            <a:chOff x="5354658" y="1487414"/>
            <a:chExt cx="1461308" cy="1333962"/>
          </a:xfrm>
        </p:grpSpPr>
        <p:sp>
          <p:nvSpPr>
            <p:cNvPr id="82" name="Text Placeholder 32"/>
            <p:cNvSpPr txBox="1">
              <a:spLocks/>
            </p:cNvSpPr>
            <p:nvPr/>
          </p:nvSpPr>
          <p:spPr>
            <a:xfrm>
              <a:off x="5358001" y="2199081"/>
              <a:ext cx="1454622" cy="62229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dirty="0" smtClean="0">
                  <a:solidFill>
                    <a:schemeClr val="bg1"/>
                  </a:solidFill>
                  <a:latin typeface="+mn-lt"/>
                </a:rPr>
                <a:t>Lemon drops oat cake oat cake </a:t>
              </a:r>
              <a:r>
                <a:rPr lang="en-US" sz="1000" dirty="0">
                  <a:solidFill>
                    <a:schemeClr val="bg1"/>
                  </a:solidFill>
                  <a:latin typeface="+mn-lt"/>
                </a:rPr>
                <a:t>sugar. Tiramisu pie sesame snaps. Sweet roll jelly wafer cake oat cake.</a:t>
              </a:r>
            </a:p>
          </p:txBody>
        </p:sp>
        <p:sp>
          <p:nvSpPr>
            <p:cNvPr id="83" name="Text Placeholder 33"/>
            <p:cNvSpPr txBox="1">
              <a:spLocks/>
            </p:cNvSpPr>
            <p:nvPr/>
          </p:nvSpPr>
          <p:spPr>
            <a:xfrm>
              <a:off x="5354658" y="1980928"/>
              <a:ext cx="1461308" cy="318864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200" b="1" dirty="0" smtClean="0">
                  <a:solidFill>
                    <a:schemeClr val="bg1"/>
                  </a:solidFill>
                  <a:latin typeface="+mj-lt"/>
                </a:rPr>
                <a:t>Success Secrets</a:t>
              </a:r>
              <a:endParaRPr lang="en-AU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850532" y="1487414"/>
              <a:ext cx="4283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000" dirty="0">
                  <a:solidFill>
                    <a:srgbClr val="FFFFFF"/>
                  </a:solidFill>
                  <a:latin typeface="FontAwesome" pitchFamily="2" charset="0"/>
                </a:rPr>
                <a:t>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062663" y="2132991"/>
            <a:ext cx="1267670" cy="1111020"/>
            <a:chOff x="7352581" y="1714335"/>
            <a:chExt cx="1267670" cy="1111020"/>
          </a:xfrm>
        </p:grpSpPr>
        <p:sp>
          <p:nvSpPr>
            <p:cNvPr id="73" name="Text Placeholder 32"/>
            <p:cNvSpPr txBox="1">
              <a:spLocks/>
            </p:cNvSpPr>
            <p:nvPr/>
          </p:nvSpPr>
          <p:spPr>
            <a:xfrm>
              <a:off x="7355481" y="2285520"/>
              <a:ext cx="1261870" cy="53983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dirty="0" smtClean="0">
                  <a:solidFill>
                    <a:schemeClr val="bg1"/>
                  </a:solidFill>
                  <a:latin typeface="+mn-lt"/>
                </a:rPr>
                <a:t>Lemon drops oat cake oat cake </a:t>
              </a:r>
              <a:r>
                <a:rPr lang="en-US" sz="1000" dirty="0">
                  <a:solidFill>
                    <a:schemeClr val="bg1"/>
                  </a:solidFill>
                  <a:latin typeface="+mn-lt"/>
                </a:rPr>
                <a:t>sugar. </a:t>
              </a:r>
              <a:r>
                <a:rPr lang="en-US" sz="1000" dirty="0" smtClean="0">
                  <a:solidFill>
                    <a:schemeClr val="bg1"/>
                  </a:solidFill>
                  <a:latin typeface="+mn-lt"/>
                </a:rPr>
                <a:t>Cake </a:t>
              </a:r>
              <a:r>
                <a:rPr lang="en-US" sz="1000" dirty="0">
                  <a:solidFill>
                    <a:schemeClr val="bg1"/>
                  </a:solidFill>
                  <a:latin typeface="+mn-lt"/>
                </a:rPr>
                <a:t>pie sesame snaps. </a:t>
              </a:r>
            </a:p>
          </p:txBody>
        </p:sp>
        <p:sp>
          <p:nvSpPr>
            <p:cNvPr id="74" name="Text Placeholder 33"/>
            <p:cNvSpPr txBox="1">
              <a:spLocks/>
            </p:cNvSpPr>
            <p:nvPr/>
          </p:nvSpPr>
          <p:spPr>
            <a:xfrm>
              <a:off x="7352581" y="2096274"/>
              <a:ext cx="1267670" cy="27661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200" b="1" dirty="0" smtClean="0">
                  <a:solidFill>
                    <a:schemeClr val="bg1"/>
                  </a:solidFill>
                  <a:latin typeface="+mj-lt"/>
                </a:rPr>
                <a:t>Data</a:t>
              </a:r>
              <a:endParaRPr lang="en-AU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73604" y="171433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600" dirty="0">
                  <a:solidFill>
                    <a:schemeClr val="bg1"/>
                  </a:solidFill>
                  <a:latin typeface="FontAwesome" pitchFamily="2" charset="0"/>
                </a:rPr>
                <a:t></a:t>
              </a:r>
              <a:endParaRPr lang="en-US" sz="1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122404" y="3248799"/>
            <a:ext cx="1267670" cy="1111020"/>
            <a:chOff x="7352581" y="1714335"/>
            <a:chExt cx="1267670" cy="1111020"/>
          </a:xfrm>
        </p:grpSpPr>
        <p:sp>
          <p:nvSpPr>
            <p:cNvPr id="70" name="Text Placeholder 32"/>
            <p:cNvSpPr txBox="1">
              <a:spLocks/>
            </p:cNvSpPr>
            <p:nvPr/>
          </p:nvSpPr>
          <p:spPr>
            <a:xfrm>
              <a:off x="7355481" y="2285520"/>
              <a:ext cx="1261870" cy="539835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dirty="0" smtClean="0">
                  <a:solidFill>
                    <a:schemeClr val="bg1"/>
                  </a:solidFill>
                  <a:latin typeface="+mn-lt"/>
                </a:rPr>
                <a:t>Lemon drops oat cake oat cake </a:t>
              </a:r>
              <a:r>
                <a:rPr lang="en-US" sz="1000" dirty="0">
                  <a:solidFill>
                    <a:schemeClr val="bg1"/>
                  </a:solidFill>
                  <a:latin typeface="+mn-lt"/>
                </a:rPr>
                <a:t>sugar. </a:t>
              </a:r>
              <a:r>
                <a:rPr lang="en-US" sz="1000" dirty="0" smtClean="0">
                  <a:solidFill>
                    <a:schemeClr val="bg1"/>
                  </a:solidFill>
                  <a:latin typeface="+mn-lt"/>
                </a:rPr>
                <a:t>Cake </a:t>
              </a:r>
              <a:r>
                <a:rPr lang="en-US" sz="1000" dirty="0">
                  <a:solidFill>
                    <a:schemeClr val="bg1"/>
                  </a:solidFill>
                  <a:latin typeface="+mn-lt"/>
                </a:rPr>
                <a:t>pie sesame snaps. </a:t>
              </a:r>
            </a:p>
          </p:txBody>
        </p:sp>
        <p:sp>
          <p:nvSpPr>
            <p:cNvPr id="71" name="Text Placeholder 33"/>
            <p:cNvSpPr txBox="1">
              <a:spLocks/>
            </p:cNvSpPr>
            <p:nvPr/>
          </p:nvSpPr>
          <p:spPr>
            <a:xfrm>
              <a:off x="7352581" y="2096274"/>
              <a:ext cx="1267670" cy="27661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AU" sz="1200" b="1" dirty="0" smtClean="0">
                  <a:solidFill>
                    <a:schemeClr val="bg1"/>
                  </a:solidFill>
                  <a:latin typeface="+mj-lt"/>
                </a:rPr>
                <a:t>Technology</a:t>
              </a:r>
              <a:endParaRPr lang="en-AU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766390" y="1714335"/>
              <a:ext cx="404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FontAwesome" pitchFamily="2" charset="0"/>
                </a:rPr>
                <a:t>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748920" y="4020058"/>
            <a:ext cx="1548157" cy="1605504"/>
            <a:chOff x="7748920" y="4020058"/>
            <a:chExt cx="1548157" cy="1605504"/>
          </a:xfrm>
        </p:grpSpPr>
        <p:sp>
          <p:nvSpPr>
            <p:cNvPr id="101" name="Freeform 100"/>
            <p:cNvSpPr/>
            <p:nvPr/>
          </p:nvSpPr>
          <p:spPr>
            <a:xfrm>
              <a:off x="7748920" y="4020058"/>
              <a:ext cx="1548157" cy="1546161"/>
            </a:xfrm>
            <a:custGeom>
              <a:avLst/>
              <a:gdLst>
                <a:gd name="connsiteX0" fmla="*/ 1246360 w 2340862"/>
                <a:gd name="connsiteY0" fmla="*/ 0 h 2337846"/>
                <a:gd name="connsiteX1" fmla="*/ 1207741 w 2340862"/>
                <a:gd name="connsiteY1" fmla="*/ 126135 h 2337846"/>
                <a:gd name="connsiteX2" fmla="*/ 1389933 w 2340862"/>
                <a:gd name="connsiteY2" fmla="*/ 60821 h 2337846"/>
                <a:gd name="connsiteX3" fmla="*/ 1362433 w 2340862"/>
                <a:gd name="connsiteY3" fmla="*/ 133010 h 2337846"/>
                <a:gd name="connsiteX4" fmla="*/ 1486186 w 2340862"/>
                <a:gd name="connsiteY4" fmla="*/ 105509 h 2337846"/>
                <a:gd name="connsiteX5" fmla="*/ 1444935 w 2340862"/>
                <a:gd name="connsiteY5" fmla="*/ 174261 h 2337846"/>
                <a:gd name="connsiteX6" fmla="*/ 1594094 w 2340862"/>
                <a:gd name="connsiteY6" fmla="*/ 262618 h 2337846"/>
                <a:gd name="connsiteX7" fmla="*/ 1664941 w 2340862"/>
                <a:gd name="connsiteY7" fmla="*/ 438956 h 2337846"/>
                <a:gd name="connsiteX8" fmla="*/ 1678691 w 2340862"/>
                <a:gd name="connsiteY8" fmla="*/ 793028 h 2337846"/>
                <a:gd name="connsiteX9" fmla="*/ 1709630 w 2340862"/>
                <a:gd name="connsiteY9" fmla="*/ 875530 h 2337846"/>
                <a:gd name="connsiteX10" fmla="*/ 1678691 w 2340862"/>
                <a:gd name="connsiteY10" fmla="*/ 1013034 h 2337846"/>
                <a:gd name="connsiteX11" fmla="*/ 1604926 w 2340862"/>
                <a:gd name="connsiteY11" fmla="*/ 1097650 h 2337846"/>
                <a:gd name="connsiteX12" fmla="*/ 1541707 w 2340862"/>
                <a:gd name="connsiteY12" fmla="*/ 1293341 h 2337846"/>
                <a:gd name="connsiteX13" fmla="*/ 1472420 w 2340862"/>
                <a:gd name="connsiteY13" fmla="*/ 1385548 h 2337846"/>
                <a:gd name="connsiteX14" fmla="*/ 1471364 w 2340862"/>
                <a:gd name="connsiteY14" fmla="*/ 1386394 h 2337846"/>
                <a:gd name="connsiteX15" fmla="*/ 1485438 w 2340862"/>
                <a:gd name="connsiteY15" fmla="*/ 1386394 h 2337846"/>
                <a:gd name="connsiteX16" fmla="*/ 1480078 w 2340862"/>
                <a:gd name="connsiteY16" fmla="*/ 1395490 h 2337846"/>
                <a:gd name="connsiteX17" fmla="*/ 1466971 w 2340862"/>
                <a:gd name="connsiteY17" fmla="*/ 1428525 h 2337846"/>
                <a:gd name="connsiteX18" fmla="*/ 1482292 w 2340862"/>
                <a:gd name="connsiteY18" fmla="*/ 1524281 h 2337846"/>
                <a:gd name="connsiteX19" fmla="*/ 1516764 w 2340862"/>
                <a:gd name="connsiteY19" fmla="*/ 1539603 h 2337846"/>
                <a:gd name="connsiteX20" fmla="*/ 1555065 w 2340862"/>
                <a:gd name="connsiteY20" fmla="*/ 1593225 h 2337846"/>
                <a:gd name="connsiteX21" fmla="*/ 1796369 w 2340862"/>
                <a:gd name="connsiteY21" fmla="*/ 1662168 h 2337846"/>
                <a:gd name="connsiteX22" fmla="*/ 2018522 w 2340862"/>
                <a:gd name="connsiteY22" fmla="*/ 1719622 h 2337846"/>
                <a:gd name="connsiteX23" fmla="*/ 2148749 w 2340862"/>
                <a:gd name="connsiteY23" fmla="*/ 1761754 h 2337846"/>
                <a:gd name="connsiteX24" fmla="*/ 2259825 w 2340862"/>
                <a:gd name="connsiteY24" fmla="*/ 1803886 h 2337846"/>
                <a:gd name="connsiteX25" fmla="*/ 2294297 w 2340862"/>
                <a:gd name="connsiteY25" fmla="*/ 1953264 h 2337846"/>
                <a:gd name="connsiteX26" fmla="*/ 2321108 w 2340862"/>
                <a:gd name="connsiteY26" fmla="*/ 2148605 h 2337846"/>
                <a:gd name="connsiteX27" fmla="*/ 2340259 w 2340862"/>
                <a:gd name="connsiteY27" fmla="*/ 2324795 h 2337846"/>
                <a:gd name="connsiteX28" fmla="*/ 2336430 w 2340862"/>
                <a:gd name="connsiteY28" fmla="*/ 2324795 h 2337846"/>
                <a:gd name="connsiteX29" fmla="*/ 1195027 w 2340862"/>
                <a:gd name="connsiteY29" fmla="*/ 2328624 h 2337846"/>
                <a:gd name="connsiteX30" fmla="*/ 0 w 2340862"/>
                <a:gd name="connsiteY30" fmla="*/ 2324795 h 2337846"/>
                <a:gd name="connsiteX31" fmla="*/ 57453 w 2340862"/>
                <a:gd name="connsiteY31" fmla="*/ 1937944 h 2337846"/>
                <a:gd name="connsiteX32" fmla="*/ 103415 w 2340862"/>
                <a:gd name="connsiteY32" fmla="*/ 1800056 h 2337846"/>
                <a:gd name="connsiteX33" fmla="*/ 214492 w 2340862"/>
                <a:gd name="connsiteY33" fmla="*/ 1746433 h 2337846"/>
                <a:gd name="connsiteX34" fmla="*/ 831157 w 2340862"/>
                <a:gd name="connsiteY34" fmla="*/ 1570243 h 2337846"/>
                <a:gd name="connsiteX35" fmla="*/ 854139 w 2340862"/>
                <a:gd name="connsiteY35" fmla="*/ 1516622 h 2337846"/>
                <a:gd name="connsiteX36" fmla="*/ 877119 w 2340862"/>
                <a:gd name="connsiteY36" fmla="*/ 1482148 h 2337846"/>
                <a:gd name="connsiteX37" fmla="*/ 876639 w 2340862"/>
                <a:gd name="connsiteY37" fmla="*/ 1432116 h 2337846"/>
                <a:gd name="connsiteX38" fmla="*/ 867840 w 2340862"/>
                <a:gd name="connsiteY38" fmla="*/ 1386394 h 2337846"/>
                <a:gd name="connsiteX39" fmla="*/ 870670 w 2340862"/>
                <a:gd name="connsiteY39" fmla="*/ 1386394 h 2337846"/>
                <a:gd name="connsiteX40" fmla="*/ 845132 w 2340862"/>
                <a:gd name="connsiteY40" fmla="*/ 1351221 h 2337846"/>
                <a:gd name="connsiteX41" fmla="*/ 812418 w 2340862"/>
                <a:gd name="connsiteY41" fmla="*/ 1298354 h 2337846"/>
                <a:gd name="connsiteX42" fmla="*/ 753979 w 2340862"/>
                <a:gd name="connsiteY42" fmla="*/ 1092099 h 2337846"/>
                <a:gd name="connsiteX43" fmla="*/ 661164 w 2340862"/>
                <a:gd name="connsiteY43" fmla="*/ 992408 h 2337846"/>
                <a:gd name="connsiteX44" fmla="*/ 625193 w 2340862"/>
                <a:gd name="connsiteY44" fmla="*/ 833491 h 2337846"/>
                <a:gd name="connsiteX45" fmla="*/ 668039 w 2340862"/>
                <a:gd name="connsiteY45" fmla="*/ 768965 h 2337846"/>
                <a:gd name="connsiteX46" fmla="*/ 643976 w 2340862"/>
                <a:gd name="connsiteY46" fmla="*/ 603960 h 2337846"/>
                <a:gd name="connsiteX47" fmla="*/ 685227 w 2340862"/>
                <a:gd name="connsiteY47" fmla="*/ 339266 h 2337846"/>
                <a:gd name="connsiteX48" fmla="*/ 795230 w 2340862"/>
                <a:gd name="connsiteY48" fmla="*/ 174261 h 2337846"/>
                <a:gd name="connsiteX49" fmla="*/ 798667 w 2340862"/>
                <a:gd name="connsiteY49" fmla="*/ 212075 h 2337846"/>
                <a:gd name="connsiteX50" fmla="*/ 949921 w 2340862"/>
                <a:gd name="connsiteY50" fmla="*/ 105509 h 2337846"/>
                <a:gd name="connsiteX51" fmla="*/ 953359 w 2340862"/>
                <a:gd name="connsiteY51" fmla="*/ 143323 h 2337846"/>
                <a:gd name="connsiteX52" fmla="*/ 1246360 w 2340862"/>
                <a:gd name="connsiteY52" fmla="*/ 0 h 233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40862" h="2337846">
                  <a:moveTo>
                    <a:pt x="1246360" y="0"/>
                  </a:moveTo>
                  <a:cubicBezTo>
                    <a:pt x="1260182" y="32854"/>
                    <a:pt x="1242153" y="87820"/>
                    <a:pt x="1207741" y="126135"/>
                  </a:cubicBezTo>
                  <a:cubicBezTo>
                    <a:pt x="1259055" y="100157"/>
                    <a:pt x="1309383" y="78725"/>
                    <a:pt x="1389933" y="60821"/>
                  </a:cubicBezTo>
                  <a:cubicBezTo>
                    <a:pt x="1391903" y="92923"/>
                    <a:pt x="1346391" y="125562"/>
                    <a:pt x="1362433" y="133010"/>
                  </a:cubicBezTo>
                  <a:cubicBezTo>
                    <a:pt x="1378475" y="140458"/>
                    <a:pt x="1472436" y="98634"/>
                    <a:pt x="1486186" y="105509"/>
                  </a:cubicBezTo>
                  <a:cubicBezTo>
                    <a:pt x="1499936" y="112384"/>
                    <a:pt x="1432903" y="158792"/>
                    <a:pt x="1444935" y="174261"/>
                  </a:cubicBezTo>
                  <a:cubicBezTo>
                    <a:pt x="1497448" y="184968"/>
                    <a:pt x="1557426" y="218502"/>
                    <a:pt x="1594094" y="262618"/>
                  </a:cubicBezTo>
                  <a:cubicBezTo>
                    <a:pt x="1630762" y="306734"/>
                    <a:pt x="1650842" y="350554"/>
                    <a:pt x="1664941" y="438956"/>
                  </a:cubicBezTo>
                  <a:cubicBezTo>
                    <a:pt x="1679040" y="527358"/>
                    <a:pt x="1705619" y="713391"/>
                    <a:pt x="1678691" y="793028"/>
                  </a:cubicBezTo>
                  <a:cubicBezTo>
                    <a:pt x="1706764" y="827977"/>
                    <a:pt x="1709630" y="838862"/>
                    <a:pt x="1709630" y="875530"/>
                  </a:cubicBezTo>
                  <a:cubicBezTo>
                    <a:pt x="1709630" y="912198"/>
                    <a:pt x="1696142" y="976014"/>
                    <a:pt x="1678691" y="1013034"/>
                  </a:cubicBezTo>
                  <a:cubicBezTo>
                    <a:pt x="1661240" y="1050054"/>
                    <a:pt x="1624979" y="1054107"/>
                    <a:pt x="1604926" y="1097650"/>
                  </a:cubicBezTo>
                  <a:cubicBezTo>
                    <a:pt x="1584872" y="1181674"/>
                    <a:pt x="1564535" y="1218054"/>
                    <a:pt x="1541707" y="1293341"/>
                  </a:cubicBezTo>
                  <a:cubicBezTo>
                    <a:pt x="1529102" y="1320268"/>
                    <a:pt x="1504884" y="1354282"/>
                    <a:pt x="1472420" y="1385548"/>
                  </a:cubicBezTo>
                  <a:lnTo>
                    <a:pt x="1471364" y="1386394"/>
                  </a:lnTo>
                  <a:lnTo>
                    <a:pt x="1485438" y="1386394"/>
                  </a:lnTo>
                  <a:lnTo>
                    <a:pt x="1480078" y="1395490"/>
                  </a:lnTo>
                  <a:cubicBezTo>
                    <a:pt x="1471759" y="1407938"/>
                    <a:pt x="1467929" y="1410332"/>
                    <a:pt x="1466971" y="1428525"/>
                  </a:cubicBezTo>
                  <a:cubicBezTo>
                    <a:pt x="1465694" y="1452783"/>
                    <a:pt x="1473993" y="1505769"/>
                    <a:pt x="1482292" y="1524281"/>
                  </a:cubicBezTo>
                  <a:cubicBezTo>
                    <a:pt x="1490591" y="1542794"/>
                    <a:pt x="1505911" y="1526198"/>
                    <a:pt x="1516764" y="1539603"/>
                  </a:cubicBezTo>
                  <a:cubicBezTo>
                    <a:pt x="1527616" y="1553009"/>
                    <a:pt x="1508463" y="1572798"/>
                    <a:pt x="1555065" y="1593225"/>
                  </a:cubicBezTo>
                  <a:cubicBezTo>
                    <a:pt x="1601666" y="1613652"/>
                    <a:pt x="1719126" y="1641103"/>
                    <a:pt x="1796369" y="1662168"/>
                  </a:cubicBezTo>
                  <a:cubicBezTo>
                    <a:pt x="1873612" y="1683235"/>
                    <a:pt x="1959792" y="1703024"/>
                    <a:pt x="2018522" y="1719622"/>
                  </a:cubicBezTo>
                  <a:cubicBezTo>
                    <a:pt x="2077252" y="1736219"/>
                    <a:pt x="2108531" y="1747709"/>
                    <a:pt x="2148749" y="1761754"/>
                  </a:cubicBezTo>
                  <a:cubicBezTo>
                    <a:pt x="2188967" y="1775798"/>
                    <a:pt x="2235567" y="1771967"/>
                    <a:pt x="2259825" y="1803886"/>
                  </a:cubicBezTo>
                  <a:cubicBezTo>
                    <a:pt x="2284083" y="1835805"/>
                    <a:pt x="2284083" y="1895811"/>
                    <a:pt x="2294297" y="1953264"/>
                  </a:cubicBezTo>
                  <a:cubicBezTo>
                    <a:pt x="2304510" y="2010718"/>
                    <a:pt x="2313448" y="2086683"/>
                    <a:pt x="2321108" y="2148605"/>
                  </a:cubicBezTo>
                  <a:cubicBezTo>
                    <a:pt x="2328769" y="2210527"/>
                    <a:pt x="2337705" y="2295430"/>
                    <a:pt x="2340259" y="2324795"/>
                  </a:cubicBezTo>
                  <a:cubicBezTo>
                    <a:pt x="2342813" y="2354160"/>
                    <a:pt x="2336430" y="2324795"/>
                    <a:pt x="2336430" y="2324795"/>
                  </a:cubicBezTo>
                  <a:lnTo>
                    <a:pt x="1195027" y="2328624"/>
                  </a:lnTo>
                  <a:cubicBezTo>
                    <a:pt x="924359" y="2335646"/>
                    <a:pt x="597513" y="2326709"/>
                    <a:pt x="0" y="2324795"/>
                  </a:cubicBezTo>
                  <a:cubicBezTo>
                    <a:pt x="1915" y="2282663"/>
                    <a:pt x="40218" y="2025401"/>
                    <a:pt x="57453" y="1937944"/>
                  </a:cubicBezTo>
                  <a:cubicBezTo>
                    <a:pt x="74689" y="1850487"/>
                    <a:pt x="77242" y="1831975"/>
                    <a:pt x="103415" y="1800056"/>
                  </a:cubicBezTo>
                  <a:cubicBezTo>
                    <a:pt x="129589" y="1768137"/>
                    <a:pt x="93202" y="1784736"/>
                    <a:pt x="214492" y="1746433"/>
                  </a:cubicBezTo>
                  <a:cubicBezTo>
                    <a:pt x="335781" y="1708131"/>
                    <a:pt x="820304" y="1577904"/>
                    <a:pt x="831157" y="1570243"/>
                  </a:cubicBezTo>
                  <a:cubicBezTo>
                    <a:pt x="842010" y="1562583"/>
                    <a:pt x="846478" y="1531304"/>
                    <a:pt x="854139" y="1516622"/>
                  </a:cubicBezTo>
                  <a:cubicBezTo>
                    <a:pt x="861799" y="1501939"/>
                    <a:pt x="875204" y="1505768"/>
                    <a:pt x="877119" y="1482148"/>
                  </a:cubicBezTo>
                  <a:cubicBezTo>
                    <a:pt x="878076" y="1470339"/>
                    <a:pt x="878236" y="1451826"/>
                    <a:pt x="876639" y="1432116"/>
                  </a:cubicBezTo>
                  <a:lnTo>
                    <a:pt x="867840" y="1386394"/>
                  </a:lnTo>
                  <a:lnTo>
                    <a:pt x="870670" y="1386394"/>
                  </a:lnTo>
                  <a:lnTo>
                    <a:pt x="845132" y="1351221"/>
                  </a:lnTo>
                  <a:cubicBezTo>
                    <a:pt x="833213" y="1332821"/>
                    <a:pt x="822447" y="1314706"/>
                    <a:pt x="812418" y="1298354"/>
                  </a:cubicBezTo>
                  <a:cubicBezTo>
                    <a:pt x="772304" y="1232947"/>
                    <a:pt x="760411" y="1175431"/>
                    <a:pt x="753979" y="1092099"/>
                  </a:cubicBezTo>
                  <a:cubicBezTo>
                    <a:pt x="737302" y="1069817"/>
                    <a:pt x="682628" y="1035509"/>
                    <a:pt x="661164" y="992408"/>
                  </a:cubicBezTo>
                  <a:cubicBezTo>
                    <a:pt x="639700" y="949307"/>
                    <a:pt x="624047" y="870731"/>
                    <a:pt x="625193" y="833491"/>
                  </a:cubicBezTo>
                  <a:cubicBezTo>
                    <a:pt x="626339" y="796250"/>
                    <a:pt x="650224" y="779439"/>
                    <a:pt x="668039" y="768965"/>
                  </a:cubicBezTo>
                  <a:cubicBezTo>
                    <a:pt x="669185" y="732297"/>
                    <a:pt x="641111" y="675576"/>
                    <a:pt x="643976" y="603960"/>
                  </a:cubicBezTo>
                  <a:cubicBezTo>
                    <a:pt x="646841" y="532344"/>
                    <a:pt x="660018" y="410883"/>
                    <a:pt x="685227" y="339266"/>
                  </a:cubicBezTo>
                  <a:cubicBezTo>
                    <a:pt x="710436" y="267649"/>
                    <a:pt x="776323" y="195459"/>
                    <a:pt x="795230" y="174261"/>
                  </a:cubicBezTo>
                  <a:cubicBezTo>
                    <a:pt x="814137" y="153062"/>
                    <a:pt x="772885" y="223534"/>
                    <a:pt x="798667" y="212075"/>
                  </a:cubicBezTo>
                  <a:cubicBezTo>
                    <a:pt x="824449" y="200616"/>
                    <a:pt x="924139" y="116968"/>
                    <a:pt x="949921" y="105509"/>
                  </a:cubicBezTo>
                  <a:cubicBezTo>
                    <a:pt x="975703" y="94050"/>
                    <a:pt x="949196" y="127570"/>
                    <a:pt x="953359" y="143323"/>
                  </a:cubicBezTo>
                  <a:cubicBezTo>
                    <a:pt x="1076584" y="47156"/>
                    <a:pt x="1203963" y="2865"/>
                    <a:pt x="12463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8334301" y="5073670"/>
              <a:ext cx="377558" cy="551892"/>
              <a:chOff x="8334300" y="5005568"/>
              <a:chExt cx="435951" cy="637247"/>
            </a:xfrm>
          </p:grpSpPr>
          <p:sp>
            <p:nvSpPr>
              <p:cNvPr id="103" name="Freeform 102"/>
              <p:cNvSpPr/>
              <p:nvPr/>
            </p:nvSpPr>
            <p:spPr>
              <a:xfrm>
                <a:off x="8334300" y="5025839"/>
                <a:ext cx="172407" cy="61697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28" h="616976">
                    <a:moveTo>
                      <a:pt x="957" y="0"/>
                    </a:moveTo>
                    <a:cubicBezTo>
                      <a:pt x="36815" y="65555"/>
                      <a:pt x="45781" y="66115"/>
                      <a:pt x="95087" y="90768"/>
                    </a:cubicBezTo>
                    <a:cubicBezTo>
                      <a:pt x="104052" y="145676"/>
                      <a:pt x="101810" y="183217"/>
                      <a:pt x="135428" y="208429"/>
                    </a:cubicBezTo>
                    <a:cubicBezTo>
                      <a:pt x="132066" y="277905"/>
                      <a:pt x="111896" y="504826"/>
                      <a:pt x="95087" y="564777"/>
                    </a:cubicBezTo>
                    <a:cubicBezTo>
                      <a:pt x="78278" y="624728"/>
                      <a:pt x="81080" y="647139"/>
                      <a:pt x="64831" y="554691"/>
                    </a:cubicBezTo>
                    <a:cubicBezTo>
                      <a:pt x="48582" y="462243"/>
                      <a:pt x="-8008" y="75640"/>
                      <a:pt x="9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 flipH="1">
                <a:off x="8593754" y="5005568"/>
                <a:ext cx="176497" cy="60821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85052 w 135428"/>
                  <a:gd name="connsiteY1" fmla="*/ 94129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680 w 165258"/>
                  <a:gd name="connsiteY0" fmla="*/ 0 h 631958"/>
                  <a:gd name="connsiteX1" fmla="*/ 114882 w 165258"/>
                  <a:gd name="connsiteY1" fmla="*/ 107576 h 631958"/>
                  <a:gd name="connsiteX2" fmla="*/ 165258 w 165258"/>
                  <a:gd name="connsiteY2" fmla="*/ 221876 h 631958"/>
                  <a:gd name="connsiteX3" fmla="*/ 124917 w 165258"/>
                  <a:gd name="connsiteY3" fmla="*/ 578224 h 631958"/>
                  <a:gd name="connsiteX4" fmla="*/ 94661 w 165258"/>
                  <a:gd name="connsiteY4" fmla="*/ 568138 h 631958"/>
                  <a:gd name="connsiteX5" fmla="*/ 680 w 165258"/>
                  <a:gd name="connsiteY5" fmla="*/ 0 h 631958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6511"/>
                  <a:gd name="connsiteY0" fmla="*/ 0 h 630644"/>
                  <a:gd name="connsiteX1" fmla="*/ 115271 w 166511"/>
                  <a:gd name="connsiteY1" fmla="*/ 107576 h 630644"/>
                  <a:gd name="connsiteX2" fmla="*/ 165647 w 166511"/>
                  <a:gd name="connsiteY2" fmla="*/ 221876 h 630644"/>
                  <a:gd name="connsiteX3" fmla="*/ 143686 w 166511"/>
                  <a:gd name="connsiteY3" fmla="*/ 416005 h 630644"/>
                  <a:gd name="connsiteX4" fmla="*/ 125306 w 166511"/>
                  <a:gd name="connsiteY4" fmla="*/ 578224 h 630644"/>
                  <a:gd name="connsiteX5" fmla="*/ 95050 w 166511"/>
                  <a:gd name="connsiteY5" fmla="*/ 568138 h 630644"/>
                  <a:gd name="connsiteX6" fmla="*/ 1069 w 166511"/>
                  <a:gd name="connsiteY6" fmla="*/ 0 h 630644"/>
                  <a:gd name="connsiteX0" fmla="*/ 5716 w 171158"/>
                  <a:gd name="connsiteY0" fmla="*/ 0 h 601393"/>
                  <a:gd name="connsiteX1" fmla="*/ 119918 w 171158"/>
                  <a:gd name="connsiteY1" fmla="*/ 107576 h 601393"/>
                  <a:gd name="connsiteX2" fmla="*/ 170294 w 171158"/>
                  <a:gd name="connsiteY2" fmla="*/ 221876 h 601393"/>
                  <a:gd name="connsiteX3" fmla="*/ 148333 w 171158"/>
                  <a:gd name="connsiteY3" fmla="*/ 416005 h 601393"/>
                  <a:gd name="connsiteX4" fmla="*/ 129953 w 171158"/>
                  <a:gd name="connsiteY4" fmla="*/ 578224 h 601393"/>
                  <a:gd name="connsiteX5" fmla="*/ 99697 w 171158"/>
                  <a:gd name="connsiteY5" fmla="*/ 568138 h 601393"/>
                  <a:gd name="connsiteX6" fmla="*/ 22713 w 171158"/>
                  <a:gd name="connsiteY6" fmla="*/ 276115 h 601393"/>
                  <a:gd name="connsiteX7" fmla="*/ 5716 w 171158"/>
                  <a:gd name="connsiteY7" fmla="*/ 0 h 601393"/>
                  <a:gd name="connsiteX0" fmla="*/ 4248 w 179875"/>
                  <a:gd name="connsiteY0" fmla="*/ 0 h 608216"/>
                  <a:gd name="connsiteX1" fmla="*/ 128635 w 179875"/>
                  <a:gd name="connsiteY1" fmla="*/ 114399 h 608216"/>
                  <a:gd name="connsiteX2" fmla="*/ 179011 w 179875"/>
                  <a:gd name="connsiteY2" fmla="*/ 228699 h 608216"/>
                  <a:gd name="connsiteX3" fmla="*/ 157050 w 179875"/>
                  <a:gd name="connsiteY3" fmla="*/ 422828 h 608216"/>
                  <a:gd name="connsiteX4" fmla="*/ 138670 w 179875"/>
                  <a:gd name="connsiteY4" fmla="*/ 585047 h 608216"/>
                  <a:gd name="connsiteX5" fmla="*/ 108414 w 179875"/>
                  <a:gd name="connsiteY5" fmla="*/ 574961 h 608216"/>
                  <a:gd name="connsiteX6" fmla="*/ 31430 w 179875"/>
                  <a:gd name="connsiteY6" fmla="*/ 282938 h 608216"/>
                  <a:gd name="connsiteX7" fmla="*/ 4248 w 179875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74763 w 175627"/>
                  <a:gd name="connsiteY2" fmla="*/ 228699 h 608216"/>
                  <a:gd name="connsiteX3" fmla="*/ 152802 w 175627"/>
                  <a:gd name="connsiteY3" fmla="*/ 422828 h 608216"/>
                  <a:gd name="connsiteX4" fmla="*/ 134422 w 175627"/>
                  <a:gd name="connsiteY4" fmla="*/ 585047 h 608216"/>
                  <a:gd name="connsiteX5" fmla="*/ 104166 w 175627"/>
                  <a:gd name="connsiteY5" fmla="*/ 574961 h 608216"/>
                  <a:gd name="connsiteX6" fmla="*/ 27182 w 175627"/>
                  <a:gd name="connsiteY6" fmla="*/ 282938 h 608216"/>
                  <a:gd name="connsiteX7" fmla="*/ 0 w 175627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27" h="608216">
                    <a:moveTo>
                      <a:pt x="0" y="0"/>
                    </a:moveTo>
                    <a:cubicBezTo>
                      <a:pt x="35858" y="65555"/>
                      <a:pt x="98847" y="86334"/>
                      <a:pt x="124387" y="114399"/>
                    </a:cubicBezTo>
                    <a:cubicBezTo>
                      <a:pt x="120428" y="142221"/>
                      <a:pt x="120639" y="154707"/>
                      <a:pt x="129035" y="173757"/>
                    </a:cubicBezTo>
                    <a:cubicBezTo>
                      <a:pt x="137431" y="192807"/>
                      <a:pt x="152129" y="206522"/>
                      <a:pt x="174763" y="228699"/>
                    </a:cubicBezTo>
                    <a:cubicBezTo>
                      <a:pt x="180065" y="280673"/>
                      <a:pt x="159526" y="363437"/>
                      <a:pt x="152802" y="422828"/>
                    </a:cubicBezTo>
                    <a:cubicBezTo>
                      <a:pt x="146079" y="482219"/>
                      <a:pt x="143094" y="560260"/>
                      <a:pt x="134422" y="585047"/>
                    </a:cubicBezTo>
                    <a:cubicBezTo>
                      <a:pt x="125750" y="609834"/>
                      <a:pt x="122039" y="625312"/>
                      <a:pt x="104166" y="574961"/>
                    </a:cubicBezTo>
                    <a:cubicBezTo>
                      <a:pt x="86293" y="524610"/>
                      <a:pt x="42845" y="377628"/>
                      <a:pt x="27182" y="282938"/>
                    </a:cubicBezTo>
                    <a:cubicBezTo>
                      <a:pt x="11519" y="188248"/>
                      <a:pt x="9262" y="6846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894923" y="4020058"/>
            <a:ext cx="1548157" cy="1605504"/>
            <a:chOff x="2894923" y="4020058"/>
            <a:chExt cx="1548157" cy="1605504"/>
          </a:xfrm>
        </p:grpSpPr>
        <p:sp>
          <p:nvSpPr>
            <p:cNvPr id="106" name="Freeform 105"/>
            <p:cNvSpPr/>
            <p:nvPr/>
          </p:nvSpPr>
          <p:spPr>
            <a:xfrm>
              <a:off x="2894923" y="4020058"/>
              <a:ext cx="1548157" cy="1546161"/>
            </a:xfrm>
            <a:custGeom>
              <a:avLst/>
              <a:gdLst>
                <a:gd name="connsiteX0" fmla="*/ 1246360 w 2340862"/>
                <a:gd name="connsiteY0" fmla="*/ 0 h 2337846"/>
                <a:gd name="connsiteX1" fmla="*/ 1207741 w 2340862"/>
                <a:gd name="connsiteY1" fmla="*/ 126135 h 2337846"/>
                <a:gd name="connsiteX2" fmla="*/ 1389933 w 2340862"/>
                <a:gd name="connsiteY2" fmla="*/ 60821 h 2337846"/>
                <a:gd name="connsiteX3" fmla="*/ 1362433 w 2340862"/>
                <a:gd name="connsiteY3" fmla="*/ 133010 h 2337846"/>
                <a:gd name="connsiteX4" fmla="*/ 1486186 w 2340862"/>
                <a:gd name="connsiteY4" fmla="*/ 105509 h 2337846"/>
                <a:gd name="connsiteX5" fmla="*/ 1444935 w 2340862"/>
                <a:gd name="connsiteY5" fmla="*/ 174261 h 2337846"/>
                <a:gd name="connsiteX6" fmla="*/ 1594094 w 2340862"/>
                <a:gd name="connsiteY6" fmla="*/ 262618 h 2337846"/>
                <a:gd name="connsiteX7" fmla="*/ 1664941 w 2340862"/>
                <a:gd name="connsiteY7" fmla="*/ 438956 h 2337846"/>
                <a:gd name="connsiteX8" fmla="*/ 1678691 w 2340862"/>
                <a:gd name="connsiteY8" fmla="*/ 793028 h 2337846"/>
                <a:gd name="connsiteX9" fmla="*/ 1709630 w 2340862"/>
                <a:gd name="connsiteY9" fmla="*/ 875530 h 2337846"/>
                <a:gd name="connsiteX10" fmla="*/ 1678691 w 2340862"/>
                <a:gd name="connsiteY10" fmla="*/ 1013034 h 2337846"/>
                <a:gd name="connsiteX11" fmla="*/ 1604926 w 2340862"/>
                <a:gd name="connsiteY11" fmla="*/ 1097650 h 2337846"/>
                <a:gd name="connsiteX12" fmla="*/ 1541707 w 2340862"/>
                <a:gd name="connsiteY12" fmla="*/ 1293341 h 2337846"/>
                <a:gd name="connsiteX13" fmla="*/ 1472420 w 2340862"/>
                <a:gd name="connsiteY13" fmla="*/ 1385548 h 2337846"/>
                <a:gd name="connsiteX14" fmla="*/ 1471364 w 2340862"/>
                <a:gd name="connsiteY14" fmla="*/ 1386394 h 2337846"/>
                <a:gd name="connsiteX15" fmla="*/ 1485438 w 2340862"/>
                <a:gd name="connsiteY15" fmla="*/ 1386394 h 2337846"/>
                <a:gd name="connsiteX16" fmla="*/ 1480078 w 2340862"/>
                <a:gd name="connsiteY16" fmla="*/ 1395490 h 2337846"/>
                <a:gd name="connsiteX17" fmla="*/ 1466971 w 2340862"/>
                <a:gd name="connsiteY17" fmla="*/ 1428525 h 2337846"/>
                <a:gd name="connsiteX18" fmla="*/ 1482292 w 2340862"/>
                <a:gd name="connsiteY18" fmla="*/ 1524281 h 2337846"/>
                <a:gd name="connsiteX19" fmla="*/ 1516764 w 2340862"/>
                <a:gd name="connsiteY19" fmla="*/ 1539603 h 2337846"/>
                <a:gd name="connsiteX20" fmla="*/ 1555065 w 2340862"/>
                <a:gd name="connsiteY20" fmla="*/ 1593225 h 2337846"/>
                <a:gd name="connsiteX21" fmla="*/ 1796369 w 2340862"/>
                <a:gd name="connsiteY21" fmla="*/ 1662168 h 2337846"/>
                <a:gd name="connsiteX22" fmla="*/ 2018522 w 2340862"/>
                <a:gd name="connsiteY22" fmla="*/ 1719622 h 2337846"/>
                <a:gd name="connsiteX23" fmla="*/ 2148749 w 2340862"/>
                <a:gd name="connsiteY23" fmla="*/ 1761754 h 2337846"/>
                <a:gd name="connsiteX24" fmla="*/ 2259825 w 2340862"/>
                <a:gd name="connsiteY24" fmla="*/ 1803886 h 2337846"/>
                <a:gd name="connsiteX25" fmla="*/ 2294297 w 2340862"/>
                <a:gd name="connsiteY25" fmla="*/ 1953264 h 2337846"/>
                <a:gd name="connsiteX26" fmla="*/ 2321108 w 2340862"/>
                <a:gd name="connsiteY26" fmla="*/ 2148605 h 2337846"/>
                <a:gd name="connsiteX27" fmla="*/ 2340259 w 2340862"/>
                <a:gd name="connsiteY27" fmla="*/ 2324795 h 2337846"/>
                <a:gd name="connsiteX28" fmla="*/ 2336430 w 2340862"/>
                <a:gd name="connsiteY28" fmla="*/ 2324795 h 2337846"/>
                <a:gd name="connsiteX29" fmla="*/ 1195027 w 2340862"/>
                <a:gd name="connsiteY29" fmla="*/ 2328624 h 2337846"/>
                <a:gd name="connsiteX30" fmla="*/ 0 w 2340862"/>
                <a:gd name="connsiteY30" fmla="*/ 2324795 h 2337846"/>
                <a:gd name="connsiteX31" fmla="*/ 57453 w 2340862"/>
                <a:gd name="connsiteY31" fmla="*/ 1937944 h 2337846"/>
                <a:gd name="connsiteX32" fmla="*/ 103415 w 2340862"/>
                <a:gd name="connsiteY32" fmla="*/ 1800056 h 2337846"/>
                <a:gd name="connsiteX33" fmla="*/ 214492 w 2340862"/>
                <a:gd name="connsiteY33" fmla="*/ 1746433 h 2337846"/>
                <a:gd name="connsiteX34" fmla="*/ 831157 w 2340862"/>
                <a:gd name="connsiteY34" fmla="*/ 1570243 h 2337846"/>
                <a:gd name="connsiteX35" fmla="*/ 854139 w 2340862"/>
                <a:gd name="connsiteY35" fmla="*/ 1516622 h 2337846"/>
                <a:gd name="connsiteX36" fmla="*/ 877119 w 2340862"/>
                <a:gd name="connsiteY36" fmla="*/ 1482148 h 2337846"/>
                <a:gd name="connsiteX37" fmla="*/ 876639 w 2340862"/>
                <a:gd name="connsiteY37" fmla="*/ 1432116 h 2337846"/>
                <a:gd name="connsiteX38" fmla="*/ 867840 w 2340862"/>
                <a:gd name="connsiteY38" fmla="*/ 1386394 h 2337846"/>
                <a:gd name="connsiteX39" fmla="*/ 870670 w 2340862"/>
                <a:gd name="connsiteY39" fmla="*/ 1386394 h 2337846"/>
                <a:gd name="connsiteX40" fmla="*/ 845132 w 2340862"/>
                <a:gd name="connsiteY40" fmla="*/ 1351221 h 2337846"/>
                <a:gd name="connsiteX41" fmla="*/ 812418 w 2340862"/>
                <a:gd name="connsiteY41" fmla="*/ 1298354 h 2337846"/>
                <a:gd name="connsiteX42" fmla="*/ 753979 w 2340862"/>
                <a:gd name="connsiteY42" fmla="*/ 1092099 h 2337846"/>
                <a:gd name="connsiteX43" fmla="*/ 661164 w 2340862"/>
                <a:gd name="connsiteY43" fmla="*/ 992408 h 2337846"/>
                <a:gd name="connsiteX44" fmla="*/ 625193 w 2340862"/>
                <a:gd name="connsiteY44" fmla="*/ 833491 h 2337846"/>
                <a:gd name="connsiteX45" fmla="*/ 668039 w 2340862"/>
                <a:gd name="connsiteY45" fmla="*/ 768965 h 2337846"/>
                <a:gd name="connsiteX46" fmla="*/ 643976 w 2340862"/>
                <a:gd name="connsiteY46" fmla="*/ 603960 h 2337846"/>
                <a:gd name="connsiteX47" fmla="*/ 685227 w 2340862"/>
                <a:gd name="connsiteY47" fmla="*/ 339266 h 2337846"/>
                <a:gd name="connsiteX48" fmla="*/ 795230 w 2340862"/>
                <a:gd name="connsiteY48" fmla="*/ 174261 h 2337846"/>
                <a:gd name="connsiteX49" fmla="*/ 798667 w 2340862"/>
                <a:gd name="connsiteY49" fmla="*/ 212075 h 2337846"/>
                <a:gd name="connsiteX50" fmla="*/ 949921 w 2340862"/>
                <a:gd name="connsiteY50" fmla="*/ 105509 h 2337846"/>
                <a:gd name="connsiteX51" fmla="*/ 953359 w 2340862"/>
                <a:gd name="connsiteY51" fmla="*/ 143323 h 2337846"/>
                <a:gd name="connsiteX52" fmla="*/ 1246360 w 2340862"/>
                <a:gd name="connsiteY52" fmla="*/ 0 h 233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40862" h="2337846">
                  <a:moveTo>
                    <a:pt x="1246360" y="0"/>
                  </a:moveTo>
                  <a:cubicBezTo>
                    <a:pt x="1260182" y="32854"/>
                    <a:pt x="1242153" y="87820"/>
                    <a:pt x="1207741" y="126135"/>
                  </a:cubicBezTo>
                  <a:cubicBezTo>
                    <a:pt x="1259055" y="100157"/>
                    <a:pt x="1309383" y="78725"/>
                    <a:pt x="1389933" y="60821"/>
                  </a:cubicBezTo>
                  <a:cubicBezTo>
                    <a:pt x="1391903" y="92923"/>
                    <a:pt x="1346391" y="125562"/>
                    <a:pt x="1362433" y="133010"/>
                  </a:cubicBezTo>
                  <a:cubicBezTo>
                    <a:pt x="1378475" y="140458"/>
                    <a:pt x="1472436" y="98634"/>
                    <a:pt x="1486186" y="105509"/>
                  </a:cubicBezTo>
                  <a:cubicBezTo>
                    <a:pt x="1499936" y="112384"/>
                    <a:pt x="1432903" y="158792"/>
                    <a:pt x="1444935" y="174261"/>
                  </a:cubicBezTo>
                  <a:cubicBezTo>
                    <a:pt x="1497448" y="184968"/>
                    <a:pt x="1557426" y="218502"/>
                    <a:pt x="1594094" y="262618"/>
                  </a:cubicBezTo>
                  <a:cubicBezTo>
                    <a:pt x="1630762" y="306734"/>
                    <a:pt x="1650842" y="350554"/>
                    <a:pt x="1664941" y="438956"/>
                  </a:cubicBezTo>
                  <a:cubicBezTo>
                    <a:pt x="1679040" y="527358"/>
                    <a:pt x="1705619" y="713391"/>
                    <a:pt x="1678691" y="793028"/>
                  </a:cubicBezTo>
                  <a:cubicBezTo>
                    <a:pt x="1706764" y="827977"/>
                    <a:pt x="1709630" y="838862"/>
                    <a:pt x="1709630" y="875530"/>
                  </a:cubicBezTo>
                  <a:cubicBezTo>
                    <a:pt x="1709630" y="912198"/>
                    <a:pt x="1696142" y="976014"/>
                    <a:pt x="1678691" y="1013034"/>
                  </a:cubicBezTo>
                  <a:cubicBezTo>
                    <a:pt x="1661240" y="1050054"/>
                    <a:pt x="1624979" y="1054107"/>
                    <a:pt x="1604926" y="1097650"/>
                  </a:cubicBezTo>
                  <a:cubicBezTo>
                    <a:pt x="1584872" y="1181674"/>
                    <a:pt x="1564535" y="1218054"/>
                    <a:pt x="1541707" y="1293341"/>
                  </a:cubicBezTo>
                  <a:cubicBezTo>
                    <a:pt x="1529102" y="1320268"/>
                    <a:pt x="1504884" y="1354282"/>
                    <a:pt x="1472420" y="1385548"/>
                  </a:cubicBezTo>
                  <a:lnTo>
                    <a:pt x="1471364" y="1386394"/>
                  </a:lnTo>
                  <a:lnTo>
                    <a:pt x="1485438" y="1386394"/>
                  </a:lnTo>
                  <a:lnTo>
                    <a:pt x="1480078" y="1395490"/>
                  </a:lnTo>
                  <a:cubicBezTo>
                    <a:pt x="1471759" y="1407938"/>
                    <a:pt x="1467929" y="1410332"/>
                    <a:pt x="1466971" y="1428525"/>
                  </a:cubicBezTo>
                  <a:cubicBezTo>
                    <a:pt x="1465694" y="1452783"/>
                    <a:pt x="1473993" y="1505769"/>
                    <a:pt x="1482292" y="1524281"/>
                  </a:cubicBezTo>
                  <a:cubicBezTo>
                    <a:pt x="1490591" y="1542794"/>
                    <a:pt x="1505911" y="1526198"/>
                    <a:pt x="1516764" y="1539603"/>
                  </a:cubicBezTo>
                  <a:cubicBezTo>
                    <a:pt x="1527616" y="1553009"/>
                    <a:pt x="1508463" y="1572798"/>
                    <a:pt x="1555065" y="1593225"/>
                  </a:cubicBezTo>
                  <a:cubicBezTo>
                    <a:pt x="1601666" y="1613652"/>
                    <a:pt x="1719126" y="1641103"/>
                    <a:pt x="1796369" y="1662168"/>
                  </a:cubicBezTo>
                  <a:cubicBezTo>
                    <a:pt x="1873612" y="1683235"/>
                    <a:pt x="1959792" y="1703024"/>
                    <a:pt x="2018522" y="1719622"/>
                  </a:cubicBezTo>
                  <a:cubicBezTo>
                    <a:pt x="2077252" y="1736219"/>
                    <a:pt x="2108531" y="1747709"/>
                    <a:pt x="2148749" y="1761754"/>
                  </a:cubicBezTo>
                  <a:cubicBezTo>
                    <a:pt x="2188967" y="1775798"/>
                    <a:pt x="2235567" y="1771967"/>
                    <a:pt x="2259825" y="1803886"/>
                  </a:cubicBezTo>
                  <a:cubicBezTo>
                    <a:pt x="2284083" y="1835805"/>
                    <a:pt x="2284083" y="1895811"/>
                    <a:pt x="2294297" y="1953264"/>
                  </a:cubicBezTo>
                  <a:cubicBezTo>
                    <a:pt x="2304510" y="2010718"/>
                    <a:pt x="2313448" y="2086683"/>
                    <a:pt x="2321108" y="2148605"/>
                  </a:cubicBezTo>
                  <a:cubicBezTo>
                    <a:pt x="2328769" y="2210527"/>
                    <a:pt x="2337705" y="2295430"/>
                    <a:pt x="2340259" y="2324795"/>
                  </a:cubicBezTo>
                  <a:cubicBezTo>
                    <a:pt x="2342813" y="2354160"/>
                    <a:pt x="2336430" y="2324795"/>
                    <a:pt x="2336430" y="2324795"/>
                  </a:cubicBezTo>
                  <a:lnTo>
                    <a:pt x="1195027" y="2328624"/>
                  </a:lnTo>
                  <a:cubicBezTo>
                    <a:pt x="924359" y="2335646"/>
                    <a:pt x="597513" y="2326709"/>
                    <a:pt x="0" y="2324795"/>
                  </a:cubicBezTo>
                  <a:cubicBezTo>
                    <a:pt x="1915" y="2282663"/>
                    <a:pt x="40218" y="2025401"/>
                    <a:pt x="57453" y="1937944"/>
                  </a:cubicBezTo>
                  <a:cubicBezTo>
                    <a:pt x="74689" y="1850487"/>
                    <a:pt x="77242" y="1831975"/>
                    <a:pt x="103415" y="1800056"/>
                  </a:cubicBezTo>
                  <a:cubicBezTo>
                    <a:pt x="129589" y="1768137"/>
                    <a:pt x="93202" y="1784736"/>
                    <a:pt x="214492" y="1746433"/>
                  </a:cubicBezTo>
                  <a:cubicBezTo>
                    <a:pt x="335781" y="1708131"/>
                    <a:pt x="820304" y="1577904"/>
                    <a:pt x="831157" y="1570243"/>
                  </a:cubicBezTo>
                  <a:cubicBezTo>
                    <a:pt x="842010" y="1562583"/>
                    <a:pt x="846478" y="1531304"/>
                    <a:pt x="854139" y="1516622"/>
                  </a:cubicBezTo>
                  <a:cubicBezTo>
                    <a:pt x="861799" y="1501939"/>
                    <a:pt x="875204" y="1505768"/>
                    <a:pt x="877119" y="1482148"/>
                  </a:cubicBezTo>
                  <a:cubicBezTo>
                    <a:pt x="878076" y="1470339"/>
                    <a:pt x="878236" y="1451826"/>
                    <a:pt x="876639" y="1432116"/>
                  </a:cubicBezTo>
                  <a:lnTo>
                    <a:pt x="867840" y="1386394"/>
                  </a:lnTo>
                  <a:lnTo>
                    <a:pt x="870670" y="1386394"/>
                  </a:lnTo>
                  <a:lnTo>
                    <a:pt x="845132" y="1351221"/>
                  </a:lnTo>
                  <a:cubicBezTo>
                    <a:pt x="833213" y="1332821"/>
                    <a:pt x="822447" y="1314706"/>
                    <a:pt x="812418" y="1298354"/>
                  </a:cubicBezTo>
                  <a:cubicBezTo>
                    <a:pt x="772304" y="1232947"/>
                    <a:pt x="760411" y="1175431"/>
                    <a:pt x="753979" y="1092099"/>
                  </a:cubicBezTo>
                  <a:cubicBezTo>
                    <a:pt x="737302" y="1069817"/>
                    <a:pt x="682628" y="1035509"/>
                    <a:pt x="661164" y="992408"/>
                  </a:cubicBezTo>
                  <a:cubicBezTo>
                    <a:pt x="639700" y="949307"/>
                    <a:pt x="624047" y="870731"/>
                    <a:pt x="625193" y="833491"/>
                  </a:cubicBezTo>
                  <a:cubicBezTo>
                    <a:pt x="626339" y="796250"/>
                    <a:pt x="650224" y="779439"/>
                    <a:pt x="668039" y="768965"/>
                  </a:cubicBezTo>
                  <a:cubicBezTo>
                    <a:pt x="669185" y="732297"/>
                    <a:pt x="641111" y="675576"/>
                    <a:pt x="643976" y="603960"/>
                  </a:cubicBezTo>
                  <a:cubicBezTo>
                    <a:pt x="646841" y="532344"/>
                    <a:pt x="660018" y="410883"/>
                    <a:pt x="685227" y="339266"/>
                  </a:cubicBezTo>
                  <a:cubicBezTo>
                    <a:pt x="710436" y="267649"/>
                    <a:pt x="776323" y="195459"/>
                    <a:pt x="795230" y="174261"/>
                  </a:cubicBezTo>
                  <a:cubicBezTo>
                    <a:pt x="814137" y="153062"/>
                    <a:pt x="772885" y="223534"/>
                    <a:pt x="798667" y="212075"/>
                  </a:cubicBezTo>
                  <a:cubicBezTo>
                    <a:pt x="824449" y="200616"/>
                    <a:pt x="924139" y="116968"/>
                    <a:pt x="949921" y="105509"/>
                  </a:cubicBezTo>
                  <a:cubicBezTo>
                    <a:pt x="975703" y="94050"/>
                    <a:pt x="949196" y="127570"/>
                    <a:pt x="953359" y="143323"/>
                  </a:cubicBezTo>
                  <a:cubicBezTo>
                    <a:pt x="1076584" y="47156"/>
                    <a:pt x="1203963" y="2865"/>
                    <a:pt x="1246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3461062" y="5073670"/>
              <a:ext cx="377558" cy="551892"/>
              <a:chOff x="8334300" y="5005568"/>
              <a:chExt cx="435951" cy="637247"/>
            </a:xfrm>
          </p:grpSpPr>
          <p:sp>
            <p:nvSpPr>
              <p:cNvPr id="108" name="Freeform 107"/>
              <p:cNvSpPr/>
              <p:nvPr/>
            </p:nvSpPr>
            <p:spPr>
              <a:xfrm>
                <a:off x="8334300" y="5025839"/>
                <a:ext cx="172407" cy="61697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428" h="616976">
                    <a:moveTo>
                      <a:pt x="957" y="0"/>
                    </a:moveTo>
                    <a:cubicBezTo>
                      <a:pt x="36815" y="65555"/>
                      <a:pt x="45781" y="66115"/>
                      <a:pt x="95087" y="90768"/>
                    </a:cubicBezTo>
                    <a:cubicBezTo>
                      <a:pt x="104052" y="145676"/>
                      <a:pt x="101810" y="183217"/>
                      <a:pt x="135428" y="208429"/>
                    </a:cubicBezTo>
                    <a:cubicBezTo>
                      <a:pt x="132066" y="277905"/>
                      <a:pt x="111896" y="504826"/>
                      <a:pt x="95087" y="564777"/>
                    </a:cubicBezTo>
                    <a:cubicBezTo>
                      <a:pt x="78278" y="624728"/>
                      <a:pt x="81080" y="647139"/>
                      <a:pt x="64831" y="554691"/>
                    </a:cubicBezTo>
                    <a:cubicBezTo>
                      <a:pt x="48582" y="462243"/>
                      <a:pt x="-8008" y="75640"/>
                      <a:pt x="9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 108"/>
              <p:cNvSpPr/>
              <p:nvPr/>
            </p:nvSpPr>
            <p:spPr>
              <a:xfrm flipH="1">
                <a:off x="8593754" y="5005568"/>
                <a:ext cx="176497" cy="608216"/>
              </a:xfrm>
              <a:custGeom>
                <a:avLst/>
                <a:gdLst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735"/>
                  <a:gd name="connsiteY0" fmla="*/ 21993 h 633872"/>
                  <a:gd name="connsiteX1" fmla="*/ 105427 w 152735"/>
                  <a:gd name="connsiteY1" fmla="*/ 112761 h 633872"/>
                  <a:gd name="connsiteX2" fmla="*/ 115512 w 152735"/>
                  <a:gd name="connsiteY2" fmla="*/ 169911 h 633872"/>
                  <a:gd name="connsiteX3" fmla="*/ 152492 w 152735"/>
                  <a:gd name="connsiteY3" fmla="*/ 206890 h 633872"/>
                  <a:gd name="connsiteX4" fmla="*/ 95342 w 152735"/>
                  <a:gd name="connsiteY4" fmla="*/ 586770 h 633872"/>
                  <a:gd name="connsiteX5" fmla="*/ 51639 w 152735"/>
                  <a:gd name="connsiteY5" fmla="*/ 566599 h 633872"/>
                  <a:gd name="connsiteX6" fmla="*/ 1212 w 152735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15512 w 152492"/>
                  <a:gd name="connsiteY2" fmla="*/ 169911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21993 h 633872"/>
                  <a:gd name="connsiteX1" fmla="*/ 105427 w 152492"/>
                  <a:gd name="connsiteY1" fmla="*/ 112761 h 633872"/>
                  <a:gd name="connsiteX2" fmla="*/ 108789 w 152492"/>
                  <a:gd name="connsiteY2" fmla="*/ 179996 h 633872"/>
                  <a:gd name="connsiteX3" fmla="*/ 152492 w 152492"/>
                  <a:gd name="connsiteY3" fmla="*/ 206890 h 633872"/>
                  <a:gd name="connsiteX4" fmla="*/ 95342 w 152492"/>
                  <a:gd name="connsiteY4" fmla="*/ 586770 h 633872"/>
                  <a:gd name="connsiteX5" fmla="*/ 51639 w 152492"/>
                  <a:gd name="connsiteY5" fmla="*/ 566599 h 633872"/>
                  <a:gd name="connsiteX6" fmla="*/ 1212 w 152492"/>
                  <a:gd name="connsiteY6" fmla="*/ 21993 h 633872"/>
                  <a:gd name="connsiteX0" fmla="*/ 1212 w 152492"/>
                  <a:gd name="connsiteY0" fmla="*/ 0 h 611879"/>
                  <a:gd name="connsiteX1" fmla="*/ 105427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1212 w 152492"/>
                  <a:gd name="connsiteY0" fmla="*/ 0 h 611879"/>
                  <a:gd name="connsiteX1" fmla="*/ 95342 w 152492"/>
                  <a:gd name="connsiteY1" fmla="*/ 90768 h 611879"/>
                  <a:gd name="connsiteX2" fmla="*/ 108789 w 152492"/>
                  <a:gd name="connsiteY2" fmla="*/ 158003 h 611879"/>
                  <a:gd name="connsiteX3" fmla="*/ 152492 w 152492"/>
                  <a:gd name="connsiteY3" fmla="*/ 184897 h 611879"/>
                  <a:gd name="connsiteX4" fmla="*/ 95342 w 152492"/>
                  <a:gd name="connsiteY4" fmla="*/ 564777 h 611879"/>
                  <a:gd name="connsiteX5" fmla="*/ 51639 w 152492"/>
                  <a:gd name="connsiteY5" fmla="*/ 544606 h 611879"/>
                  <a:gd name="connsiteX6" fmla="*/ 1212 w 152492"/>
                  <a:gd name="connsiteY6" fmla="*/ 0 h 611879"/>
                  <a:gd name="connsiteX0" fmla="*/ 957 w 152237"/>
                  <a:gd name="connsiteY0" fmla="*/ 0 h 616976"/>
                  <a:gd name="connsiteX1" fmla="*/ 95087 w 152237"/>
                  <a:gd name="connsiteY1" fmla="*/ 90768 h 616976"/>
                  <a:gd name="connsiteX2" fmla="*/ 108534 w 152237"/>
                  <a:gd name="connsiteY2" fmla="*/ 158003 h 616976"/>
                  <a:gd name="connsiteX3" fmla="*/ 152237 w 152237"/>
                  <a:gd name="connsiteY3" fmla="*/ 184897 h 616976"/>
                  <a:gd name="connsiteX4" fmla="*/ 95087 w 152237"/>
                  <a:gd name="connsiteY4" fmla="*/ 564777 h 616976"/>
                  <a:gd name="connsiteX5" fmla="*/ 64831 w 152237"/>
                  <a:gd name="connsiteY5" fmla="*/ 554691 h 616976"/>
                  <a:gd name="connsiteX6" fmla="*/ 957 w 152237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08534 w 135428"/>
                  <a:gd name="connsiteY2" fmla="*/ 158003 h 616976"/>
                  <a:gd name="connsiteX3" fmla="*/ 135428 w 135428"/>
                  <a:gd name="connsiteY3" fmla="*/ 208429 h 616976"/>
                  <a:gd name="connsiteX4" fmla="*/ 95087 w 135428"/>
                  <a:gd name="connsiteY4" fmla="*/ 564777 h 616976"/>
                  <a:gd name="connsiteX5" fmla="*/ 64831 w 135428"/>
                  <a:gd name="connsiteY5" fmla="*/ 554691 h 616976"/>
                  <a:gd name="connsiteX6" fmla="*/ 957 w 135428"/>
                  <a:gd name="connsiteY6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95087 w 135428"/>
                  <a:gd name="connsiteY1" fmla="*/ 90768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957 w 135428"/>
                  <a:gd name="connsiteY0" fmla="*/ 0 h 616976"/>
                  <a:gd name="connsiteX1" fmla="*/ 85052 w 135428"/>
                  <a:gd name="connsiteY1" fmla="*/ 94129 h 616976"/>
                  <a:gd name="connsiteX2" fmla="*/ 135428 w 135428"/>
                  <a:gd name="connsiteY2" fmla="*/ 208429 h 616976"/>
                  <a:gd name="connsiteX3" fmla="*/ 95087 w 135428"/>
                  <a:gd name="connsiteY3" fmla="*/ 564777 h 616976"/>
                  <a:gd name="connsiteX4" fmla="*/ 64831 w 135428"/>
                  <a:gd name="connsiteY4" fmla="*/ 554691 h 616976"/>
                  <a:gd name="connsiteX5" fmla="*/ 957 w 135428"/>
                  <a:gd name="connsiteY5" fmla="*/ 0 h 616976"/>
                  <a:gd name="connsiteX0" fmla="*/ 680 w 165258"/>
                  <a:gd name="connsiteY0" fmla="*/ 0 h 631958"/>
                  <a:gd name="connsiteX1" fmla="*/ 114882 w 165258"/>
                  <a:gd name="connsiteY1" fmla="*/ 107576 h 631958"/>
                  <a:gd name="connsiteX2" fmla="*/ 165258 w 165258"/>
                  <a:gd name="connsiteY2" fmla="*/ 221876 h 631958"/>
                  <a:gd name="connsiteX3" fmla="*/ 124917 w 165258"/>
                  <a:gd name="connsiteY3" fmla="*/ 578224 h 631958"/>
                  <a:gd name="connsiteX4" fmla="*/ 94661 w 165258"/>
                  <a:gd name="connsiteY4" fmla="*/ 568138 h 631958"/>
                  <a:gd name="connsiteX5" fmla="*/ 680 w 165258"/>
                  <a:gd name="connsiteY5" fmla="*/ 0 h 631958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5647"/>
                  <a:gd name="connsiteY0" fmla="*/ 0 h 641425"/>
                  <a:gd name="connsiteX1" fmla="*/ 115271 w 165647"/>
                  <a:gd name="connsiteY1" fmla="*/ 107576 h 641425"/>
                  <a:gd name="connsiteX2" fmla="*/ 165647 w 165647"/>
                  <a:gd name="connsiteY2" fmla="*/ 221876 h 641425"/>
                  <a:gd name="connsiteX3" fmla="*/ 125306 w 165647"/>
                  <a:gd name="connsiteY3" fmla="*/ 578224 h 641425"/>
                  <a:gd name="connsiteX4" fmla="*/ 95050 w 165647"/>
                  <a:gd name="connsiteY4" fmla="*/ 568138 h 641425"/>
                  <a:gd name="connsiteX5" fmla="*/ 1069 w 165647"/>
                  <a:gd name="connsiteY5" fmla="*/ 0 h 641425"/>
                  <a:gd name="connsiteX0" fmla="*/ 1069 w 166511"/>
                  <a:gd name="connsiteY0" fmla="*/ 0 h 630644"/>
                  <a:gd name="connsiteX1" fmla="*/ 115271 w 166511"/>
                  <a:gd name="connsiteY1" fmla="*/ 107576 h 630644"/>
                  <a:gd name="connsiteX2" fmla="*/ 165647 w 166511"/>
                  <a:gd name="connsiteY2" fmla="*/ 221876 h 630644"/>
                  <a:gd name="connsiteX3" fmla="*/ 143686 w 166511"/>
                  <a:gd name="connsiteY3" fmla="*/ 416005 h 630644"/>
                  <a:gd name="connsiteX4" fmla="*/ 125306 w 166511"/>
                  <a:gd name="connsiteY4" fmla="*/ 578224 h 630644"/>
                  <a:gd name="connsiteX5" fmla="*/ 95050 w 166511"/>
                  <a:gd name="connsiteY5" fmla="*/ 568138 h 630644"/>
                  <a:gd name="connsiteX6" fmla="*/ 1069 w 166511"/>
                  <a:gd name="connsiteY6" fmla="*/ 0 h 630644"/>
                  <a:gd name="connsiteX0" fmla="*/ 5716 w 171158"/>
                  <a:gd name="connsiteY0" fmla="*/ 0 h 601393"/>
                  <a:gd name="connsiteX1" fmla="*/ 119918 w 171158"/>
                  <a:gd name="connsiteY1" fmla="*/ 107576 h 601393"/>
                  <a:gd name="connsiteX2" fmla="*/ 170294 w 171158"/>
                  <a:gd name="connsiteY2" fmla="*/ 221876 h 601393"/>
                  <a:gd name="connsiteX3" fmla="*/ 148333 w 171158"/>
                  <a:gd name="connsiteY3" fmla="*/ 416005 h 601393"/>
                  <a:gd name="connsiteX4" fmla="*/ 129953 w 171158"/>
                  <a:gd name="connsiteY4" fmla="*/ 578224 h 601393"/>
                  <a:gd name="connsiteX5" fmla="*/ 99697 w 171158"/>
                  <a:gd name="connsiteY5" fmla="*/ 568138 h 601393"/>
                  <a:gd name="connsiteX6" fmla="*/ 22713 w 171158"/>
                  <a:gd name="connsiteY6" fmla="*/ 276115 h 601393"/>
                  <a:gd name="connsiteX7" fmla="*/ 5716 w 171158"/>
                  <a:gd name="connsiteY7" fmla="*/ 0 h 601393"/>
                  <a:gd name="connsiteX0" fmla="*/ 4248 w 179875"/>
                  <a:gd name="connsiteY0" fmla="*/ 0 h 608216"/>
                  <a:gd name="connsiteX1" fmla="*/ 128635 w 179875"/>
                  <a:gd name="connsiteY1" fmla="*/ 114399 h 608216"/>
                  <a:gd name="connsiteX2" fmla="*/ 179011 w 179875"/>
                  <a:gd name="connsiteY2" fmla="*/ 228699 h 608216"/>
                  <a:gd name="connsiteX3" fmla="*/ 157050 w 179875"/>
                  <a:gd name="connsiteY3" fmla="*/ 422828 h 608216"/>
                  <a:gd name="connsiteX4" fmla="*/ 138670 w 179875"/>
                  <a:gd name="connsiteY4" fmla="*/ 585047 h 608216"/>
                  <a:gd name="connsiteX5" fmla="*/ 108414 w 179875"/>
                  <a:gd name="connsiteY5" fmla="*/ 574961 h 608216"/>
                  <a:gd name="connsiteX6" fmla="*/ 31430 w 179875"/>
                  <a:gd name="connsiteY6" fmla="*/ 282938 h 608216"/>
                  <a:gd name="connsiteX7" fmla="*/ 4248 w 179875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74763 w 175627"/>
                  <a:gd name="connsiteY2" fmla="*/ 228699 h 608216"/>
                  <a:gd name="connsiteX3" fmla="*/ 152802 w 175627"/>
                  <a:gd name="connsiteY3" fmla="*/ 422828 h 608216"/>
                  <a:gd name="connsiteX4" fmla="*/ 134422 w 175627"/>
                  <a:gd name="connsiteY4" fmla="*/ 585047 h 608216"/>
                  <a:gd name="connsiteX5" fmla="*/ 104166 w 175627"/>
                  <a:gd name="connsiteY5" fmla="*/ 574961 h 608216"/>
                  <a:gd name="connsiteX6" fmla="*/ 27182 w 175627"/>
                  <a:gd name="connsiteY6" fmla="*/ 282938 h 608216"/>
                  <a:gd name="connsiteX7" fmla="*/ 0 w 175627"/>
                  <a:gd name="connsiteY7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  <a:gd name="connsiteX0" fmla="*/ 0 w 175627"/>
                  <a:gd name="connsiteY0" fmla="*/ 0 h 608216"/>
                  <a:gd name="connsiteX1" fmla="*/ 124387 w 175627"/>
                  <a:gd name="connsiteY1" fmla="*/ 114399 h 608216"/>
                  <a:gd name="connsiteX2" fmla="*/ 129035 w 175627"/>
                  <a:gd name="connsiteY2" fmla="*/ 173757 h 608216"/>
                  <a:gd name="connsiteX3" fmla="*/ 174763 w 175627"/>
                  <a:gd name="connsiteY3" fmla="*/ 228699 h 608216"/>
                  <a:gd name="connsiteX4" fmla="*/ 152802 w 175627"/>
                  <a:gd name="connsiteY4" fmla="*/ 422828 h 608216"/>
                  <a:gd name="connsiteX5" fmla="*/ 134422 w 175627"/>
                  <a:gd name="connsiteY5" fmla="*/ 585047 h 608216"/>
                  <a:gd name="connsiteX6" fmla="*/ 104166 w 175627"/>
                  <a:gd name="connsiteY6" fmla="*/ 574961 h 608216"/>
                  <a:gd name="connsiteX7" fmla="*/ 27182 w 175627"/>
                  <a:gd name="connsiteY7" fmla="*/ 282938 h 608216"/>
                  <a:gd name="connsiteX8" fmla="*/ 0 w 175627"/>
                  <a:gd name="connsiteY8" fmla="*/ 0 h 60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27" h="608216">
                    <a:moveTo>
                      <a:pt x="0" y="0"/>
                    </a:moveTo>
                    <a:cubicBezTo>
                      <a:pt x="35858" y="65555"/>
                      <a:pt x="98847" y="86334"/>
                      <a:pt x="124387" y="114399"/>
                    </a:cubicBezTo>
                    <a:cubicBezTo>
                      <a:pt x="120428" y="142221"/>
                      <a:pt x="120639" y="154707"/>
                      <a:pt x="129035" y="173757"/>
                    </a:cubicBezTo>
                    <a:cubicBezTo>
                      <a:pt x="137431" y="192807"/>
                      <a:pt x="152129" y="206522"/>
                      <a:pt x="174763" y="228699"/>
                    </a:cubicBezTo>
                    <a:cubicBezTo>
                      <a:pt x="180065" y="280673"/>
                      <a:pt x="159526" y="363437"/>
                      <a:pt x="152802" y="422828"/>
                    </a:cubicBezTo>
                    <a:cubicBezTo>
                      <a:pt x="146079" y="482219"/>
                      <a:pt x="143094" y="560260"/>
                      <a:pt x="134422" y="585047"/>
                    </a:cubicBezTo>
                    <a:cubicBezTo>
                      <a:pt x="125750" y="609834"/>
                      <a:pt x="122039" y="625312"/>
                      <a:pt x="104166" y="574961"/>
                    </a:cubicBezTo>
                    <a:cubicBezTo>
                      <a:pt x="86293" y="524610"/>
                      <a:pt x="42845" y="377628"/>
                      <a:pt x="27182" y="282938"/>
                    </a:cubicBezTo>
                    <a:cubicBezTo>
                      <a:pt x="11519" y="188248"/>
                      <a:pt x="9262" y="6846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4108423" y="4061198"/>
            <a:ext cx="1476341" cy="1505021"/>
            <a:chOff x="4108423" y="4061198"/>
            <a:chExt cx="1476341" cy="1505021"/>
          </a:xfrm>
        </p:grpSpPr>
        <p:sp>
          <p:nvSpPr>
            <p:cNvPr id="112" name="Freeform 111"/>
            <p:cNvSpPr/>
            <p:nvPr/>
          </p:nvSpPr>
          <p:spPr>
            <a:xfrm>
              <a:off x="4108423" y="4061198"/>
              <a:ext cx="1476341" cy="1505021"/>
            </a:xfrm>
            <a:custGeom>
              <a:avLst/>
              <a:gdLst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73869 w 2187259"/>
                <a:gd name="connsiteY2" fmla="*/ 173421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73869 w 2187259"/>
                <a:gd name="connsiteY2" fmla="*/ 173421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73869 w 2187259"/>
                <a:gd name="connsiteY2" fmla="*/ 173421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62044 w 2187259"/>
                <a:gd name="connsiteY2" fmla="*/ 149772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  <a:gd name="connsiteX0" fmla="*/ 1205855 w 2187259"/>
                <a:gd name="connsiteY0" fmla="*/ 0 h 2229751"/>
                <a:gd name="connsiteX1" fmla="*/ 1395041 w 2187259"/>
                <a:gd name="connsiteY1" fmla="*/ 70944 h 2229751"/>
                <a:gd name="connsiteX2" fmla="*/ 1462044 w 2187259"/>
                <a:gd name="connsiteY2" fmla="*/ 149772 h 2229751"/>
                <a:gd name="connsiteX3" fmla="*/ 1532990 w 2187259"/>
                <a:gd name="connsiteY3" fmla="*/ 201010 h 2229751"/>
                <a:gd name="connsiteX4" fmla="*/ 1655173 w 2187259"/>
                <a:gd name="connsiteY4" fmla="*/ 417786 h 2229751"/>
                <a:gd name="connsiteX5" fmla="*/ 1722176 w 2187259"/>
                <a:gd name="connsiteY5" fmla="*/ 827690 h 2229751"/>
                <a:gd name="connsiteX6" fmla="*/ 1670938 w 2187259"/>
                <a:gd name="connsiteY6" fmla="*/ 1119352 h 2229751"/>
                <a:gd name="connsiteX7" fmla="*/ 1639407 w 2187259"/>
                <a:gd name="connsiteY7" fmla="*/ 1308538 h 2229751"/>
                <a:gd name="connsiteX8" fmla="*/ 1749766 w 2187259"/>
                <a:gd name="connsiteY8" fmla="*/ 1450428 h 2229751"/>
                <a:gd name="connsiteX9" fmla="*/ 1879831 w 2187259"/>
                <a:gd name="connsiteY9" fmla="*/ 1501666 h 2229751"/>
                <a:gd name="connsiteX10" fmla="*/ 1787733 w 2187259"/>
                <a:gd name="connsiteY10" fmla="*/ 1589423 h 2229751"/>
                <a:gd name="connsiteX11" fmla="*/ 1726096 w 2187259"/>
                <a:gd name="connsiteY11" fmla="*/ 1610673 h 2229751"/>
                <a:gd name="connsiteX12" fmla="*/ 1788770 w 2187259"/>
                <a:gd name="connsiteY12" fmla="*/ 1626818 h 2229751"/>
                <a:gd name="connsiteX13" fmla="*/ 1886070 w 2187259"/>
                <a:gd name="connsiteY13" fmla="*/ 1652094 h 2229751"/>
                <a:gd name="connsiteX14" fmla="*/ 2007752 w 2187259"/>
                <a:gd name="connsiteY14" fmla="*/ 1691462 h 2229751"/>
                <a:gd name="connsiteX15" fmla="*/ 2111540 w 2187259"/>
                <a:gd name="connsiteY15" fmla="*/ 1730829 h 2229751"/>
                <a:gd name="connsiteX16" fmla="*/ 2143749 w 2187259"/>
                <a:gd name="connsiteY16" fmla="*/ 1870406 h 2229751"/>
                <a:gd name="connsiteX17" fmla="*/ 2168802 w 2187259"/>
                <a:gd name="connsiteY17" fmla="*/ 2052928 h 2229751"/>
                <a:gd name="connsiteX18" fmla="*/ 2186696 w 2187259"/>
                <a:gd name="connsiteY18" fmla="*/ 2217557 h 2229751"/>
                <a:gd name="connsiteX19" fmla="*/ 2183118 w 2187259"/>
                <a:gd name="connsiteY19" fmla="*/ 2217557 h 2229751"/>
                <a:gd name="connsiteX20" fmla="*/ 1116611 w 2187259"/>
                <a:gd name="connsiteY20" fmla="*/ 2221135 h 2229751"/>
                <a:gd name="connsiteX21" fmla="*/ 0 w 2187259"/>
                <a:gd name="connsiteY21" fmla="*/ 2217557 h 2229751"/>
                <a:gd name="connsiteX22" fmla="*/ 53683 w 2187259"/>
                <a:gd name="connsiteY22" fmla="*/ 1856091 h 2229751"/>
                <a:gd name="connsiteX23" fmla="*/ 96629 w 2187259"/>
                <a:gd name="connsiteY23" fmla="*/ 1727251 h 2229751"/>
                <a:gd name="connsiteX24" fmla="*/ 200417 w 2187259"/>
                <a:gd name="connsiteY24" fmla="*/ 1677146 h 2229751"/>
                <a:gd name="connsiteX25" fmla="*/ 429860 w 2187259"/>
                <a:gd name="connsiteY25" fmla="*/ 1611216 h 2229751"/>
                <a:gd name="connsiteX26" fmla="*/ 450554 w 2187259"/>
                <a:gd name="connsiteY26" fmla="*/ 1605451 h 2229751"/>
                <a:gd name="connsiteX27" fmla="*/ 449457 w 2187259"/>
                <a:gd name="connsiteY27" fmla="*/ 1605046 h 2229751"/>
                <a:gd name="connsiteX28" fmla="*/ 350576 w 2187259"/>
                <a:gd name="connsiteY28" fmla="*/ 1505607 h 2229751"/>
                <a:gd name="connsiteX29" fmla="*/ 484583 w 2187259"/>
                <a:gd name="connsiteY29" fmla="*/ 1430721 h 2229751"/>
                <a:gd name="connsiteX30" fmla="*/ 575235 w 2187259"/>
                <a:gd name="connsiteY30" fmla="*/ 1280948 h 2229751"/>
                <a:gd name="connsiteX31" fmla="*/ 512173 w 2187259"/>
                <a:gd name="connsiteY31" fmla="*/ 997169 h 2229751"/>
                <a:gd name="connsiteX32" fmla="*/ 508231 w 2187259"/>
                <a:gd name="connsiteY32" fmla="*/ 520262 h 2229751"/>
                <a:gd name="connsiteX33" fmla="*/ 638297 w 2187259"/>
                <a:gd name="connsiteY33" fmla="*/ 216776 h 2229751"/>
                <a:gd name="connsiteX34" fmla="*/ 859014 w 2187259"/>
                <a:gd name="connsiteY34" fmla="*/ 70945 h 2229751"/>
                <a:gd name="connsiteX35" fmla="*/ 1205855 w 2187259"/>
                <a:gd name="connsiteY35" fmla="*/ 0 h 222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87259" h="2229751">
                  <a:moveTo>
                    <a:pt x="1205855" y="0"/>
                  </a:moveTo>
                  <a:cubicBezTo>
                    <a:pt x="1295193" y="0"/>
                    <a:pt x="1352343" y="45982"/>
                    <a:pt x="1395041" y="70944"/>
                  </a:cubicBezTo>
                  <a:cubicBezTo>
                    <a:pt x="1437739" y="95906"/>
                    <a:pt x="1454818" y="120212"/>
                    <a:pt x="1462044" y="149772"/>
                  </a:cubicBezTo>
                  <a:cubicBezTo>
                    <a:pt x="1496860" y="155684"/>
                    <a:pt x="1500802" y="156341"/>
                    <a:pt x="1532990" y="201010"/>
                  </a:cubicBezTo>
                  <a:cubicBezTo>
                    <a:pt x="1565178" y="245679"/>
                    <a:pt x="1623642" y="313339"/>
                    <a:pt x="1655173" y="417786"/>
                  </a:cubicBezTo>
                  <a:cubicBezTo>
                    <a:pt x="1686704" y="522233"/>
                    <a:pt x="1719549" y="710762"/>
                    <a:pt x="1722176" y="827690"/>
                  </a:cubicBezTo>
                  <a:cubicBezTo>
                    <a:pt x="1724803" y="944618"/>
                    <a:pt x="1684733" y="1039211"/>
                    <a:pt x="1670938" y="1119352"/>
                  </a:cubicBezTo>
                  <a:cubicBezTo>
                    <a:pt x="1657143" y="1199493"/>
                    <a:pt x="1626269" y="1253359"/>
                    <a:pt x="1639407" y="1308538"/>
                  </a:cubicBezTo>
                  <a:cubicBezTo>
                    <a:pt x="1652545" y="1363717"/>
                    <a:pt x="1709695" y="1418240"/>
                    <a:pt x="1749766" y="1450428"/>
                  </a:cubicBezTo>
                  <a:cubicBezTo>
                    <a:pt x="1789837" y="1482616"/>
                    <a:pt x="1833191" y="1498382"/>
                    <a:pt x="1879831" y="1501666"/>
                  </a:cubicBezTo>
                  <a:cubicBezTo>
                    <a:pt x="1876383" y="1521865"/>
                    <a:pt x="1844852" y="1561649"/>
                    <a:pt x="1787733" y="1589423"/>
                  </a:cubicBezTo>
                  <a:lnTo>
                    <a:pt x="1726096" y="1610673"/>
                  </a:lnTo>
                  <a:lnTo>
                    <a:pt x="1788770" y="1626818"/>
                  </a:lnTo>
                  <a:lnTo>
                    <a:pt x="1886070" y="1652094"/>
                  </a:lnTo>
                  <a:cubicBezTo>
                    <a:pt x="1940947" y="1667602"/>
                    <a:pt x="1970173" y="1678339"/>
                    <a:pt x="2007752" y="1691462"/>
                  </a:cubicBezTo>
                  <a:cubicBezTo>
                    <a:pt x="2045331" y="1704584"/>
                    <a:pt x="2088874" y="1701005"/>
                    <a:pt x="2111540" y="1730829"/>
                  </a:cubicBezTo>
                  <a:cubicBezTo>
                    <a:pt x="2134206" y="1760653"/>
                    <a:pt x="2134206" y="1816722"/>
                    <a:pt x="2143749" y="1870406"/>
                  </a:cubicBezTo>
                  <a:cubicBezTo>
                    <a:pt x="2153293" y="1924089"/>
                    <a:pt x="2161644" y="1995070"/>
                    <a:pt x="2168802" y="2052928"/>
                  </a:cubicBezTo>
                  <a:cubicBezTo>
                    <a:pt x="2175960" y="2110787"/>
                    <a:pt x="2184310" y="2190119"/>
                    <a:pt x="2186696" y="2217557"/>
                  </a:cubicBezTo>
                  <a:cubicBezTo>
                    <a:pt x="2189082" y="2244995"/>
                    <a:pt x="2183118" y="2217557"/>
                    <a:pt x="2183118" y="2217557"/>
                  </a:cubicBezTo>
                  <a:lnTo>
                    <a:pt x="1116611" y="2221135"/>
                  </a:lnTo>
                  <a:cubicBezTo>
                    <a:pt x="863704" y="2227696"/>
                    <a:pt x="558305" y="2219346"/>
                    <a:pt x="0" y="2217557"/>
                  </a:cubicBezTo>
                  <a:cubicBezTo>
                    <a:pt x="1790" y="2178190"/>
                    <a:pt x="37579" y="1937809"/>
                    <a:pt x="53683" y="1856091"/>
                  </a:cubicBezTo>
                  <a:cubicBezTo>
                    <a:pt x="69788" y="1774373"/>
                    <a:pt x="75753" y="1746338"/>
                    <a:pt x="96629" y="1727251"/>
                  </a:cubicBezTo>
                  <a:cubicBezTo>
                    <a:pt x="117506" y="1708163"/>
                    <a:pt x="87086" y="1712935"/>
                    <a:pt x="200417" y="1677146"/>
                  </a:cubicBezTo>
                  <a:cubicBezTo>
                    <a:pt x="242916" y="1663725"/>
                    <a:pt x="333143" y="1638226"/>
                    <a:pt x="429860" y="1611216"/>
                  </a:cubicBezTo>
                  <a:lnTo>
                    <a:pt x="450554" y="1605451"/>
                  </a:lnTo>
                  <a:lnTo>
                    <a:pt x="449457" y="1605046"/>
                  </a:lnTo>
                  <a:cubicBezTo>
                    <a:pt x="370437" y="1569655"/>
                    <a:pt x="349344" y="1527367"/>
                    <a:pt x="350576" y="1505607"/>
                  </a:cubicBezTo>
                  <a:cubicBezTo>
                    <a:pt x="388019" y="1502322"/>
                    <a:pt x="447140" y="1468164"/>
                    <a:pt x="484583" y="1430721"/>
                  </a:cubicBezTo>
                  <a:cubicBezTo>
                    <a:pt x="522026" y="1393278"/>
                    <a:pt x="570637" y="1353207"/>
                    <a:pt x="575235" y="1280948"/>
                  </a:cubicBezTo>
                  <a:cubicBezTo>
                    <a:pt x="579833" y="1208689"/>
                    <a:pt x="523340" y="1123950"/>
                    <a:pt x="512173" y="997169"/>
                  </a:cubicBezTo>
                  <a:cubicBezTo>
                    <a:pt x="501006" y="870388"/>
                    <a:pt x="487210" y="650327"/>
                    <a:pt x="508231" y="520262"/>
                  </a:cubicBezTo>
                  <a:cubicBezTo>
                    <a:pt x="529252" y="390197"/>
                    <a:pt x="579833" y="291662"/>
                    <a:pt x="638297" y="216776"/>
                  </a:cubicBezTo>
                  <a:cubicBezTo>
                    <a:pt x="696761" y="141890"/>
                    <a:pt x="764421" y="107074"/>
                    <a:pt x="859014" y="70945"/>
                  </a:cubicBezTo>
                  <a:cubicBezTo>
                    <a:pt x="953607" y="34816"/>
                    <a:pt x="1116517" y="0"/>
                    <a:pt x="1205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4572782" y="5172776"/>
              <a:ext cx="482232" cy="335501"/>
            </a:xfrm>
            <a:custGeom>
              <a:avLst/>
              <a:gdLst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0911 w 364959"/>
                <a:gd name="connsiteY10" fmla="*/ 120816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75075 w 364959"/>
                <a:gd name="connsiteY10" fmla="*/ 91635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94919 w 364959"/>
                <a:gd name="connsiteY8" fmla="*/ 89690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78577"/>
                <a:gd name="connsiteY0" fmla="*/ 16730 h 274513"/>
                <a:gd name="connsiteX1" fmla="*/ 150950 w 378577"/>
                <a:gd name="connsiteY1" fmla="*/ 152917 h 274513"/>
                <a:gd name="connsiteX2" fmla="*/ 184997 w 378577"/>
                <a:gd name="connsiteY2" fmla="*/ 186964 h 274513"/>
                <a:gd name="connsiteX3" fmla="*/ 243363 w 378577"/>
                <a:gd name="connsiteY3" fmla="*/ 84824 h 274513"/>
                <a:gd name="connsiteX4" fmla="*/ 272546 w 378577"/>
                <a:gd name="connsiteY4" fmla="*/ 7003 h 274513"/>
                <a:gd name="connsiteX5" fmla="*/ 296865 w 378577"/>
                <a:gd name="connsiteY5" fmla="*/ 7003 h 274513"/>
                <a:gd name="connsiteX6" fmla="*/ 345503 w 378577"/>
                <a:gd name="connsiteY6" fmla="*/ 36186 h 274513"/>
                <a:gd name="connsiteX7" fmla="*/ 378577 w 378577"/>
                <a:gd name="connsiteY7" fmla="*/ 98443 h 274513"/>
                <a:gd name="connsiteX8" fmla="*/ 294919 w 378577"/>
                <a:gd name="connsiteY8" fmla="*/ 89690 h 274513"/>
                <a:gd name="connsiteX9" fmla="*/ 184997 w 378577"/>
                <a:gd name="connsiteY9" fmla="*/ 274513 h 274513"/>
                <a:gd name="connsiteX10" fmla="*/ 84802 w 378577"/>
                <a:gd name="connsiteY10" fmla="*/ 105253 h 274513"/>
                <a:gd name="connsiteX11" fmla="*/ 14763 w 378577"/>
                <a:gd name="connsiteY11" fmla="*/ 89688 h 274513"/>
                <a:gd name="connsiteX12" fmla="*/ 171 w 378577"/>
                <a:gd name="connsiteY12" fmla="*/ 94552 h 274513"/>
                <a:gd name="connsiteX13" fmla="*/ 63401 w 378577"/>
                <a:gd name="connsiteY13" fmla="*/ 16730 h 274513"/>
                <a:gd name="connsiteX0" fmla="*/ 78821 w 393997"/>
                <a:gd name="connsiteY0" fmla="*/ 16730 h 274513"/>
                <a:gd name="connsiteX1" fmla="*/ 166370 w 393997"/>
                <a:gd name="connsiteY1" fmla="*/ 152917 h 274513"/>
                <a:gd name="connsiteX2" fmla="*/ 200417 w 393997"/>
                <a:gd name="connsiteY2" fmla="*/ 186964 h 274513"/>
                <a:gd name="connsiteX3" fmla="*/ 258783 w 393997"/>
                <a:gd name="connsiteY3" fmla="*/ 84824 h 274513"/>
                <a:gd name="connsiteX4" fmla="*/ 287966 w 393997"/>
                <a:gd name="connsiteY4" fmla="*/ 7003 h 274513"/>
                <a:gd name="connsiteX5" fmla="*/ 312285 w 393997"/>
                <a:gd name="connsiteY5" fmla="*/ 7003 h 274513"/>
                <a:gd name="connsiteX6" fmla="*/ 360923 w 393997"/>
                <a:gd name="connsiteY6" fmla="*/ 36186 h 274513"/>
                <a:gd name="connsiteX7" fmla="*/ 393997 w 393997"/>
                <a:gd name="connsiteY7" fmla="*/ 98443 h 274513"/>
                <a:gd name="connsiteX8" fmla="*/ 310339 w 393997"/>
                <a:gd name="connsiteY8" fmla="*/ 89690 h 274513"/>
                <a:gd name="connsiteX9" fmla="*/ 200417 w 393997"/>
                <a:gd name="connsiteY9" fmla="*/ 274513 h 274513"/>
                <a:gd name="connsiteX10" fmla="*/ 100222 w 393997"/>
                <a:gd name="connsiteY10" fmla="*/ 105253 h 274513"/>
                <a:gd name="connsiteX11" fmla="*/ 30183 w 393997"/>
                <a:gd name="connsiteY11" fmla="*/ 89688 h 274513"/>
                <a:gd name="connsiteX12" fmla="*/ 27 w 393997"/>
                <a:gd name="connsiteY12" fmla="*/ 102334 h 274513"/>
                <a:gd name="connsiteX13" fmla="*/ 78821 w 393997"/>
                <a:gd name="connsiteY13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312 h 274095"/>
                <a:gd name="connsiteX1" fmla="*/ 152726 w 393970"/>
                <a:gd name="connsiteY1" fmla="*/ 107754 h 274095"/>
                <a:gd name="connsiteX2" fmla="*/ 200390 w 393970"/>
                <a:gd name="connsiteY2" fmla="*/ 186546 h 274095"/>
                <a:gd name="connsiteX3" fmla="*/ 249029 w 393970"/>
                <a:gd name="connsiteY3" fmla="*/ 78569 h 274095"/>
                <a:gd name="connsiteX4" fmla="*/ 287939 w 393970"/>
                <a:gd name="connsiteY4" fmla="*/ 6585 h 274095"/>
                <a:gd name="connsiteX5" fmla="*/ 312258 w 393970"/>
                <a:gd name="connsiteY5" fmla="*/ 6585 h 274095"/>
                <a:gd name="connsiteX6" fmla="*/ 360896 w 393970"/>
                <a:gd name="connsiteY6" fmla="*/ 35768 h 274095"/>
                <a:gd name="connsiteX7" fmla="*/ 393970 w 393970"/>
                <a:gd name="connsiteY7" fmla="*/ 98025 h 274095"/>
                <a:gd name="connsiteX8" fmla="*/ 310312 w 393970"/>
                <a:gd name="connsiteY8" fmla="*/ 89272 h 274095"/>
                <a:gd name="connsiteX9" fmla="*/ 200390 w 393970"/>
                <a:gd name="connsiteY9" fmla="*/ 274095 h 274095"/>
                <a:gd name="connsiteX10" fmla="*/ 100195 w 393970"/>
                <a:gd name="connsiteY10" fmla="*/ 104835 h 274095"/>
                <a:gd name="connsiteX11" fmla="*/ 0 w 393970"/>
                <a:gd name="connsiteY11" fmla="*/ 101916 h 274095"/>
                <a:gd name="connsiteX12" fmla="*/ 78794 w 393970"/>
                <a:gd name="connsiteY12" fmla="*/ 16312 h 27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970" h="274095">
                  <a:moveTo>
                    <a:pt x="78794" y="16312"/>
                  </a:moveTo>
                  <a:cubicBezTo>
                    <a:pt x="104248" y="17285"/>
                    <a:pt x="134405" y="67709"/>
                    <a:pt x="152726" y="107754"/>
                  </a:cubicBezTo>
                  <a:cubicBezTo>
                    <a:pt x="171047" y="147799"/>
                    <a:pt x="183042" y="166769"/>
                    <a:pt x="200390" y="186546"/>
                  </a:cubicBezTo>
                  <a:cubicBezTo>
                    <a:pt x="211900" y="157689"/>
                    <a:pt x="234438" y="108562"/>
                    <a:pt x="249029" y="78569"/>
                  </a:cubicBezTo>
                  <a:cubicBezTo>
                    <a:pt x="263620" y="48576"/>
                    <a:pt x="277401" y="18582"/>
                    <a:pt x="287939" y="6585"/>
                  </a:cubicBezTo>
                  <a:cubicBezTo>
                    <a:pt x="298477" y="-5412"/>
                    <a:pt x="300099" y="1721"/>
                    <a:pt x="312258" y="6585"/>
                  </a:cubicBezTo>
                  <a:cubicBezTo>
                    <a:pt x="324418" y="11449"/>
                    <a:pt x="347277" y="20528"/>
                    <a:pt x="360896" y="35768"/>
                  </a:cubicBezTo>
                  <a:cubicBezTo>
                    <a:pt x="374515" y="51008"/>
                    <a:pt x="390081" y="74517"/>
                    <a:pt x="393970" y="98025"/>
                  </a:cubicBezTo>
                  <a:cubicBezTo>
                    <a:pt x="355062" y="90406"/>
                    <a:pt x="342251" y="84569"/>
                    <a:pt x="310312" y="89272"/>
                  </a:cubicBezTo>
                  <a:cubicBezTo>
                    <a:pt x="280318" y="119265"/>
                    <a:pt x="244164" y="205681"/>
                    <a:pt x="200390" y="274095"/>
                  </a:cubicBezTo>
                  <a:cubicBezTo>
                    <a:pt x="174124" y="214112"/>
                    <a:pt x="128567" y="135639"/>
                    <a:pt x="100195" y="104835"/>
                  </a:cubicBezTo>
                  <a:cubicBezTo>
                    <a:pt x="66797" y="76139"/>
                    <a:pt x="40530" y="91380"/>
                    <a:pt x="0" y="101916"/>
                  </a:cubicBezTo>
                  <a:cubicBezTo>
                    <a:pt x="17833" y="63817"/>
                    <a:pt x="53340" y="15339"/>
                    <a:pt x="78794" y="16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6343634" y="3972926"/>
            <a:ext cx="1710677" cy="1671310"/>
            <a:chOff x="5186888" y="3971505"/>
            <a:chExt cx="1710677" cy="1671310"/>
          </a:xfrm>
        </p:grpSpPr>
        <p:sp>
          <p:nvSpPr>
            <p:cNvPr id="120" name="Freeform 119"/>
            <p:cNvSpPr/>
            <p:nvPr/>
          </p:nvSpPr>
          <p:spPr>
            <a:xfrm>
              <a:off x="5186888" y="3971505"/>
              <a:ext cx="1710677" cy="1594714"/>
            </a:xfrm>
            <a:custGeom>
              <a:avLst/>
              <a:gdLst>
                <a:gd name="connsiteX0" fmla="*/ 135705 w 2544508"/>
                <a:gd name="connsiteY0" fmla="*/ 2232087 h 2258950"/>
                <a:gd name="connsiteX1" fmla="*/ 194826 w 2544508"/>
                <a:gd name="connsiteY1" fmla="*/ 1834008 h 2258950"/>
                <a:gd name="connsiteX2" fmla="*/ 242122 w 2544508"/>
                <a:gd name="connsiteY2" fmla="*/ 1692118 h 2258950"/>
                <a:gd name="connsiteX3" fmla="*/ 356422 w 2544508"/>
                <a:gd name="connsiteY3" fmla="*/ 1636939 h 2258950"/>
                <a:gd name="connsiteX4" fmla="*/ 990985 w 2544508"/>
                <a:gd name="connsiteY4" fmla="*/ 1455635 h 2258950"/>
                <a:gd name="connsiteX5" fmla="*/ 987043 w 2544508"/>
                <a:gd name="connsiteY5" fmla="*/ 1459577 h 2258950"/>
                <a:gd name="connsiteX6" fmla="*/ 1038281 w 2544508"/>
                <a:gd name="connsiteY6" fmla="*/ 1364983 h 2258950"/>
                <a:gd name="connsiteX7" fmla="*/ 1026457 w 2544508"/>
                <a:gd name="connsiteY7" fmla="*/ 1254625 h 2258950"/>
                <a:gd name="connsiteX8" fmla="*/ 963395 w 2544508"/>
                <a:gd name="connsiteY8" fmla="*/ 1160032 h 2258950"/>
                <a:gd name="connsiteX9" fmla="*/ 916098 w 2544508"/>
                <a:gd name="connsiteY9" fmla="*/ 1053614 h 2258950"/>
                <a:gd name="connsiteX10" fmla="*/ 908216 w 2544508"/>
                <a:gd name="connsiteY10" fmla="*/ 970846 h 2258950"/>
                <a:gd name="connsiteX11" fmla="*/ 872743 w 2544508"/>
                <a:gd name="connsiteY11" fmla="*/ 939314 h 2258950"/>
                <a:gd name="connsiteX12" fmla="*/ 821505 w 2544508"/>
                <a:gd name="connsiteY12" fmla="*/ 852604 h 2258950"/>
                <a:gd name="connsiteX13" fmla="*/ 809681 w 2544508"/>
                <a:gd name="connsiteY13" fmla="*/ 742246 h 2258950"/>
                <a:gd name="connsiteX14" fmla="*/ 829388 w 2544508"/>
                <a:gd name="connsiteY14" fmla="*/ 687066 h 2258950"/>
                <a:gd name="connsiteX15" fmla="*/ 817564 w 2544508"/>
                <a:gd name="connsiteY15" fmla="*/ 596414 h 2258950"/>
                <a:gd name="connsiteX16" fmla="*/ 805740 w 2544508"/>
                <a:gd name="connsiteY16" fmla="*/ 501821 h 2258950"/>
                <a:gd name="connsiteX17" fmla="*/ 837271 w 2544508"/>
                <a:gd name="connsiteY17" fmla="*/ 332342 h 2258950"/>
                <a:gd name="connsiteX18" fmla="*/ 888509 w 2544508"/>
                <a:gd name="connsiteY18" fmla="*/ 210159 h 2258950"/>
                <a:gd name="connsiteX19" fmla="*/ 983102 w 2544508"/>
                <a:gd name="connsiteY19" fmla="*/ 127390 h 2258950"/>
                <a:gd name="connsiteX20" fmla="*/ 1191995 w 2544508"/>
                <a:gd name="connsiteY20" fmla="*/ 20973 h 2258950"/>
                <a:gd name="connsiteX21" fmla="*/ 1404829 w 2544508"/>
                <a:gd name="connsiteY21" fmla="*/ 1266 h 2258950"/>
                <a:gd name="connsiteX22" fmla="*/ 1574309 w 2544508"/>
                <a:gd name="connsiteY22" fmla="*/ 40680 h 2258950"/>
                <a:gd name="connsiteX23" fmla="*/ 1688609 w 2544508"/>
                <a:gd name="connsiteY23" fmla="*/ 99801 h 2258950"/>
                <a:gd name="connsiteX24" fmla="*/ 1731964 w 2544508"/>
                <a:gd name="connsiteY24" fmla="*/ 154980 h 2258950"/>
                <a:gd name="connsiteX25" fmla="*/ 1728022 w 2544508"/>
                <a:gd name="connsiteY25" fmla="*/ 233808 h 2258950"/>
                <a:gd name="connsiteX26" fmla="*/ 1763495 w 2544508"/>
                <a:gd name="connsiteY26" fmla="*/ 249573 h 2258950"/>
                <a:gd name="connsiteX27" fmla="*/ 1838381 w 2544508"/>
                <a:gd name="connsiteY27" fmla="*/ 308694 h 2258950"/>
                <a:gd name="connsiteX28" fmla="*/ 1865971 w 2544508"/>
                <a:gd name="connsiteY28" fmla="*/ 430877 h 2258950"/>
                <a:gd name="connsiteX29" fmla="*/ 1877795 w 2544508"/>
                <a:gd name="connsiteY29" fmla="*/ 600356 h 2258950"/>
                <a:gd name="connsiteX30" fmla="*/ 1858088 w 2544508"/>
                <a:gd name="connsiteY30" fmla="*/ 694949 h 2258950"/>
                <a:gd name="connsiteX31" fmla="*/ 1881736 w 2544508"/>
                <a:gd name="connsiteY31" fmla="*/ 758011 h 2258950"/>
                <a:gd name="connsiteX32" fmla="*/ 1838381 w 2544508"/>
                <a:gd name="connsiteY32" fmla="*/ 899901 h 2258950"/>
                <a:gd name="connsiteX33" fmla="*/ 1787143 w 2544508"/>
                <a:gd name="connsiteY33" fmla="*/ 966904 h 2258950"/>
                <a:gd name="connsiteX34" fmla="*/ 1787143 w 2544508"/>
                <a:gd name="connsiteY34" fmla="*/ 966904 h 2258950"/>
                <a:gd name="connsiteX35" fmla="*/ 1763495 w 2544508"/>
                <a:gd name="connsiteY35" fmla="*/ 986611 h 2258950"/>
                <a:gd name="connsiteX36" fmla="*/ 1739847 w 2544508"/>
                <a:gd name="connsiteY36" fmla="*/ 1128501 h 2258950"/>
                <a:gd name="connsiteX37" fmla="*/ 1668902 w 2544508"/>
                <a:gd name="connsiteY37" fmla="*/ 1258566 h 2258950"/>
                <a:gd name="connsiteX38" fmla="*/ 1645253 w 2544508"/>
                <a:gd name="connsiteY38" fmla="*/ 1309804 h 2258950"/>
                <a:gd name="connsiteX39" fmla="*/ 1661019 w 2544508"/>
                <a:gd name="connsiteY39" fmla="*/ 1408339 h 2258950"/>
                <a:gd name="connsiteX40" fmla="*/ 1728022 w 2544508"/>
                <a:gd name="connsiteY40" fmla="*/ 1491108 h 2258950"/>
                <a:gd name="connsiteX41" fmla="*/ 1984212 w 2544508"/>
                <a:gd name="connsiteY41" fmla="*/ 1550228 h 2258950"/>
                <a:gd name="connsiteX42" fmla="*/ 2212812 w 2544508"/>
                <a:gd name="connsiteY42" fmla="*/ 1609349 h 2258950"/>
                <a:gd name="connsiteX43" fmla="*/ 2346819 w 2544508"/>
                <a:gd name="connsiteY43" fmla="*/ 1652704 h 2258950"/>
                <a:gd name="connsiteX44" fmla="*/ 2461119 w 2544508"/>
                <a:gd name="connsiteY44" fmla="*/ 1696059 h 2258950"/>
                <a:gd name="connsiteX45" fmla="*/ 2496591 w 2544508"/>
                <a:gd name="connsiteY45" fmla="*/ 1849773 h 2258950"/>
                <a:gd name="connsiteX46" fmla="*/ 2524181 w 2544508"/>
                <a:gd name="connsiteY46" fmla="*/ 2050783 h 2258950"/>
                <a:gd name="connsiteX47" fmla="*/ 2543888 w 2544508"/>
                <a:gd name="connsiteY47" fmla="*/ 2232087 h 2258950"/>
                <a:gd name="connsiteX48" fmla="*/ 2539947 w 2544508"/>
                <a:gd name="connsiteY48" fmla="*/ 2232087 h 2258950"/>
                <a:gd name="connsiteX49" fmla="*/ 194826 w 2544508"/>
                <a:gd name="connsiteY49" fmla="*/ 2224204 h 2258950"/>
                <a:gd name="connsiteX50" fmla="*/ 135705 w 2544508"/>
                <a:gd name="connsiteY50" fmla="*/ 2232087 h 2258950"/>
                <a:gd name="connsiteX0" fmla="*/ 0 w 2408803"/>
                <a:gd name="connsiteY0" fmla="*/ 2232087 h 2261428"/>
                <a:gd name="connsiteX1" fmla="*/ 59121 w 2408803"/>
                <a:gd name="connsiteY1" fmla="*/ 1834008 h 2261428"/>
                <a:gd name="connsiteX2" fmla="*/ 106417 w 2408803"/>
                <a:gd name="connsiteY2" fmla="*/ 1692118 h 2261428"/>
                <a:gd name="connsiteX3" fmla="*/ 220717 w 2408803"/>
                <a:gd name="connsiteY3" fmla="*/ 1636939 h 2261428"/>
                <a:gd name="connsiteX4" fmla="*/ 855280 w 2408803"/>
                <a:gd name="connsiteY4" fmla="*/ 1455635 h 2261428"/>
                <a:gd name="connsiteX5" fmla="*/ 851338 w 2408803"/>
                <a:gd name="connsiteY5" fmla="*/ 1459577 h 2261428"/>
                <a:gd name="connsiteX6" fmla="*/ 902576 w 2408803"/>
                <a:gd name="connsiteY6" fmla="*/ 1364983 h 2261428"/>
                <a:gd name="connsiteX7" fmla="*/ 890752 w 2408803"/>
                <a:gd name="connsiteY7" fmla="*/ 1254625 h 2261428"/>
                <a:gd name="connsiteX8" fmla="*/ 827690 w 2408803"/>
                <a:gd name="connsiteY8" fmla="*/ 1160032 h 2261428"/>
                <a:gd name="connsiteX9" fmla="*/ 780393 w 2408803"/>
                <a:gd name="connsiteY9" fmla="*/ 1053614 h 2261428"/>
                <a:gd name="connsiteX10" fmla="*/ 772511 w 2408803"/>
                <a:gd name="connsiteY10" fmla="*/ 970846 h 2261428"/>
                <a:gd name="connsiteX11" fmla="*/ 737038 w 2408803"/>
                <a:gd name="connsiteY11" fmla="*/ 939314 h 2261428"/>
                <a:gd name="connsiteX12" fmla="*/ 685800 w 2408803"/>
                <a:gd name="connsiteY12" fmla="*/ 852604 h 2261428"/>
                <a:gd name="connsiteX13" fmla="*/ 673976 w 2408803"/>
                <a:gd name="connsiteY13" fmla="*/ 742246 h 2261428"/>
                <a:gd name="connsiteX14" fmla="*/ 693683 w 2408803"/>
                <a:gd name="connsiteY14" fmla="*/ 687066 h 2261428"/>
                <a:gd name="connsiteX15" fmla="*/ 681859 w 2408803"/>
                <a:gd name="connsiteY15" fmla="*/ 596414 h 2261428"/>
                <a:gd name="connsiteX16" fmla="*/ 670035 w 2408803"/>
                <a:gd name="connsiteY16" fmla="*/ 501821 h 2261428"/>
                <a:gd name="connsiteX17" fmla="*/ 701566 w 2408803"/>
                <a:gd name="connsiteY17" fmla="*/ 332342 h 2261428"/>
                <a:gd name="connsiteX18" fmla="*/ 752804 w 2408803"/>
                <a:gd name="connsiteY18" fmla="*/ 210159 h 2261428"/>
                <a:gd name="connsiteX19" fmla="*/ 847397 w 2408803"/>
                <a:gd name="connsiteY19" fmla="*/ 127390 h 2261428"/>
                <a:gd name="connsiteX20" fmla="*/ 1056290 w 2408803"/>
                <a:gd name="connsiteY20" fmla="*/ 20973 h 2261428"/>
                <a:gd name="connsiteX21" fmla="*/ 1269124 w 2408803"/>
                <a:gd name="connsiteY21" fmla="*/ 1266 h 2261428"/>
                <a:gd name="connsiteX22" fmla="*/ 1438604 w 2408803"/>
                <a:gd name="connsiteY22" fmla="*/ 40680 h 2261428"/>
                <a:gd name="connsiteX23" fmla="*/ 1552904 w 2408803"/>
                <a:gd name="connsiteY23" fmla="*/ 99801 h 2261428"/>
                <a:gd name="connsiteX24" fmla="*/ 1596259 w 2408803"/>
                <a:gd name="connsiteY24" fmla="*/ 154980 h 2261428"/>
                <a:gd name="connsiteX25" fmla="*/ 1592317 w 2408803"/>
                <a:gd name="connsiteY25" fmla="*/ 233808 h 2261428"/>
                <a:gd name="connsiteX26" fmla="*/ 1627790 w 2408803"/>
                <a:gd name="connsiteY26" fmla="*/ 249573 h 2261428"/>
                <a:gd name="connsiteX27" fmla="*/ 1702676 w 2408803"/>
                <a:gd name="connsiteY27" fmla="*/ 308694 h 2261428"/>
                <a:gd name="connsiteX28" fmla="*/ 1730266 w 2408803"/>
                <a:gd name="connsiteY28" fmla="*/ 430877 h 2261428"/>
                <a:gd name="connsiteX29" fmla="*/ 1742090 w 2408803"/>
                <a:gd name="connsiteY29" fmla="*/ 600356 h 2261428"/>
                <a:gd name="connsiteX30" fmla="*/ 1722383 w 2408803"/>
                <a:gd name="connsiteY30" fmla="*/ 694949 h 2261428"/>
                <a:gd name="connsiteX31" fmla="*/ 1746031 w 2408803"/>
                <a:gd name="connsiteY31" fmla="*/ 758011 h 2261428"/>
                <a:gd name="connsiteX32" fmla="*/ 1702676 w 2408803"/>
                <a:gd name="connsiteY32" fmla="*/ 899901 h 2261428"/>
                <a:gd name="connsiteX33" fmla="*/ 1651438 w 2408803"/>
                <a:gd name="connsiteY33" fmla="*/ 966904 h 2261428"/>
                <a:gd name="connsiteX34" fmla="*/ 1651438 w 2408803"/>
                <a:gd name="connsiteY34" fmla="*/ 966904 h 2261428"/>
                <a:gd name="connsiteX35" fmla="*/ 1627790 w 2408803"/>
                <a:gd name="connsiteY35" fmla="*/ 986611 h 2261428"/>
                <a:gd name="connsiteX36" fmla="*/ 1604142 w 2408803"/>
                <a:gd name="connsiteY36" fmla="*/ 1128501 h 2261428"/>
                <a:gd name="connsiteX37" fmla="*/ 1533197 w 2408803"/>
                <a:gd name="connsiteY37" fmla="*/ 1258566 h 2261428"/>
                <a:gd name="connsiteX38" fmla="*/ 1509548 w 2408803"/>
                <a:gd name="connsiteY38" fmla="*/ 1309804 h 2261428"/>
                <a:gd name="connsiteX39" fmla="*/ 1525314 w 2408803"/>
                <a:gd name="connsiteY39" fmla="*/ 1408339 h 2261428"/>
                <a:gd name="connsiteX40" fmla="*/ 1592317 w 2408803"/>
                <a:gd name="connsiteY40" fmla="*/ 1491108 h 2261428"/>
                <a:gd name="connsiteX41" fmla="*/ 1848507 w 2408803"/>
                <a:gd name="connsiteY41" fmla="*/ 1550228 h 2261428"/>
                <a:gd name="connsiteX42" fmla="*/ 2077107 w 2408803"/>
                <a:gd name="connsiteY42" fmla="*/ 1609349 h 2261428"/>
                <a:gd name="connsiteX43" fmla="*/ 2211114 w 2408803"/>
                <a:gd name="connsiteY43" fmla="*/ 1652704 h 2261428"/>
                <a:gd name="connsiteX44" fmla="*/ 2325414 w 2408803"/>
                <a:gd name="connsiteY44" fmla="*/ 1696059 h 2261428"/>
                <a:gd name="connsiteX45" fmla="*/ 2360886 w 2408803"/>
                <a:gd name="connsiteY45" fmla="*/ 1849773 h 2261428"/>
                <a:gd name="connsiteX46" fmla="*/ 2388476 w 2408803"/>
                <a:gd name="connsiteY46" fmla="*/ 2050783 h 2261428"/>
                <a:gd name="connsiteX47" fmla="*/ 2408183 w 2408803"/>
                <a:gd name="connsiteY47" fmla="*/ 2232087 h 2261428"/>
                <a:gd name="connsiteX48" fmla="*/ 2404242 w 2408803"/>
                <a:gd name="connsiteY48" fmla="*/ 2232087 h 2261428"/>
                <a:gd name="connsiteX49" fmla="*/ 59121 w 2408803"/>
                <a:gd name="connsiteY49" fmla="*/ 2224204 h 2261428"/>
                <a:gd name="connsiteX50" fmla="*/ 0 w 2408803"/>
                <a:gd name="connsiteY50" fmla="*/ 2232087 h 2261428"/>
                <a:gd name="connsiteX0" fmla="*/ 241 w 2409044"/>
                <a:gd name="connsiteY0" fmla="*/ 2232087 h 2245516"/>
                <a:gd name="connsiteX1" fmla="*/ 59362 w 2409044"/>
                <a:gd name="connsiteY1" fmla="*/ 1834008 h 2245516"/>
                <a:gd name="connsiteX2" fmla="*/ 106658 w 2409044"/>
                <a:gd name="connsiteY2" fmla="*/ 1692118 h 2245516"/>
                <a:gd name="connsiteX3" fmla="*/ 220958 w 2409044"/>
                <a:gd name="connsiteY3" fmla="*/ 1636939 h 2245516"/>
                <a:gd name="connsiteX4" fmla="*/ 855521 w 2409044"/>
                <a:gd name="connsiteY4" fmla="*/ 1455635 h 2245516"/>
                <a:gd name="connsiteX5" fmla="*/ 851579 w 2409044"/>
                <a:gd name="connsiteY5" fmla="*/ 1459577 h 2245516"/>
                <a:gd name="connsiteX6" fmla="*/ 902817 w 2409044"/>
                <a:gd name="connsiteY6" fmla="*/ 1364983 h 2245516"/>
                <a:gd name="connsiteX7" fmla="*/ 890993 w 2409044"/>
                <a:gd name="connsiteY7" fmla="*/ 1254625 h 2245516"/>
                <a:gd name="connsiteX8" fmla="*/ 827931 w 2409044"/>
                <a:gd name="connsiteY8" fmla="*/ 1160032 h 2245516"/>
                <a:gd name="connsiteX9" fmla="*/ 780634 w 2409044"/>
                <a:gd name="connsiteY9" fmla="*/ 1053614 h 2245516"/>
                <a:gd name="connsiteX10" fmla="*/ 772752 w 2409044"/>
                <a:gd name="connsiteY10" fmla="*/ 970846 h 2245516"/>
                <a:gd name="connsiteX11" fmla="*/ 737279 w 2409044"/>
                <a:gd name="connsiteY11" fmla="*/ 939314 h 2245516"/>
                <a:gd name="connsiteX12" fmla="*/ 686041 w 2409044"/>
                <a:gd name="connsiteY12" fmla="*/ 852604 h 2245516"/>
                <a:gd name="connsiteX13" fmla="*/ 674217 w 2409044"/>
                <a:gd name="connsiteY13" fmla="*/ 742246 h 2245516"/>
                <a:gd name="connsiteX14" fmla="*/ 693924 w 2409044"/>
                <a:gd name="connsiteY14" fmla="*/ 687066 h 2245516"/>
                <a:gd name="connsiteX15" fmla="*/ 682100 w 2409044"/>
                <a:gd name="connsiteY15" fmla="*/ 596414 h 2245516"/>
                <a:gd name="connsiteX16" fmla="*/ 670276 w 2409044"/>
                <a:gd name="connsiteY16" fmla="*/ 501821 h 2245516"/>
                <a:gd name="connsiteX17" fmla="*/ 701807 w 2409044"/>
                <a:gd name="connsiteY17" fmla="*/ 332342 h 2245516"/>
                <a:gd name="connsiteX18" fmla="*/ 753045 w 2409044"/>
                <a:gd name="connsiteY18" fmla="*/ 210159 h 2245516"/>
                <a:gd name="connsiteX19" fmla="*/ 847638 w 2409044"/>
                <a:gd name="connsiteY19" fmla="*/ 127390 h 2245516"/>
                <a:gd name="connsiteX20" fmla="*/ 1056531 w 2409044"/>
                <a:gd name="connsiteY20" fmla="*/ 20973 h 2245516"/>
                <a:gd name="connsiteX21" fmla="*/ 1269365 w 2409044"/>
                <a:gd name="connsiteY21" fmla="*/ 1266 h 2245516"/>
                <a:gd name="connsiteX22" fmla="*/ 1438845 w 2409044"/>
                <a:gd name="connsiteY22" fmla="*/ 40680 h 2245516"/>
                <a:gd name="connsiteX23" fmla="*/ 1553145 w 2409044"/>
                <a:gd name="connsiteY23" fmla="*/ 99801 h 2245516"/>
                <a:gd name="connsiteX24" fmla="*/ 1596500 w 2409044"/>
                <a:gd name="connsiteY24" fmla="*/ 154980 h 2245516"/>
                <a:gd name="connsiteX25" fmla="*/ 1592558 w 2409044"/>
                <a:gd name="connsiteY25" fmla="*/ 233808 h 2245516"/>
                <a:gd name="connsiteX26" fmla="*/ 1628031 w 2409044"/>
                <a:gd name="connsiteY26" fmla="*/ 249573 h 2245516"/>
                <a:gd name="connsiteX27" fmla="*/ 1702917 w 2409044"/>
                <a:gd name="connsiteY27" fmla="*/ 308694 h 2245516"/>
                <a:gd name="connsiteX28" fmla="*/ 1730507 w 2409044"/>
                <a:gd name="connsiteY28" fmla="*/ 430877 h 2245516"/>
                <a:gd name="connsiteX29" fmla="*/ 1742331 w 2409044"/>
                <a:gd name="connsiteY29" fmla="*/ 600356 h 2245516"/>
                <a:gd name="connsiteX30" fmla="*/ 1722624 w 2409044"/>
                <a:gd name="connsiteY30" fmla="*/ 694949 h 2245516"/>
                <a:gd name="connsiteX31" fmla="*/ 1746272 w 2409044"/>
                <a:gd name="connsiteY31" fmla="*/ 758011 h 2245516"/>
                <a:gd name="connsiteX32" fmla="*/ 1702917 w 2409044"/>
                <a:gd name="connsiteY32" fmla="*/ 899901 h 2245516"/>
                <a:gd name="connsiteX33" fmla="*/ 1651679 w 2409044"/>
                <a:gd name="connsiteY33" fmla="*/ 966904 h 2245516"/>
                <a:gd name="connsiteX34" fmla="*/ 1651679 w 2409044"/>
                <a:gd name="connsiteY34" fmla="*/ 966904 h 2245516"/>
                <a:gd name="connsiteX35" fmla="*/ 1628031 w 2409044"/>
                <a:gd name="connsiteY35" fmla="*/ 986611 h 2245516"/>
                <a:gd name="connsiteX36" fmla="*/ 1604383 w 2409044"/>
                <a:gd name="connsiteY36" fmla="*/ 1128501 h 2245516"/>
                <a:gd name="connsiteX37" fmla="*/ 1533438 w 2409044"/>
                <a:gd name="connsiteY37" fmla="*/ 1258566 h 2245516"/>
                <a:gd name="connsiteX38" fmla="*/ 1509789 w 2409044"/>
                <a:gd name="connsiteY38" fmla="*/ 1309804 h 2245516"/>
                <a:gd name="connsiteX39" fmla="*/ 1525555 w 2409044"/>
                <a:gd name="connsiteY39" fmla="*/ 1408339 h 2245516"/>
                <a:gd name="connsiteX40" fmla="*/ 1592558 w 2409044"/>
                <a:gd name="connsiteY40" fmla="*/ 1491108 h 2245516"/>
                <a:gd name="connsiteX41" fmla="*/ 1848748 w 2409044"/>
                <a:gd name="connsiteY41" fmla="*/ 1550228 h 2245516"/>
                <a:gd name="connsiteX42" fmla="*/ 2077348 w 2409044"/>
                <a:gd name="connsiteY42" fmla="*/ 1609349 h 2245516"/>
                <a:gd name="connsiteX43" fmla="*/ 2211355 w 2409044"/>
                <a:gd name="connsiteY43" fmla="*/ 1652704 h 2245516"/>
                <a:gd name="connsiteX44" fmla="*/ 2325655 w 2409044"/>
                <a:gd name="connsiteY44" fmla="*/ 1696059 h 2245516"/>
                <a:gd name="connsiteX45" fmla="*/ 2361127 w 2409044"/>
                <a:gd name="connsiteY45" fmla="*/ 1849773 h 2245516"/>
                <a:gd name="connsiteX46" fmla="*/ 2388717 w 2409044"/>
                <a:gd name="connsiteY46" fmla="*/ 2050783 h 2245516"/>
                <a:gd name="connsiteX47" fmla="*/ 2408424 w 2409044"/>
                <a:gd name="connsiteY47" fmla="*/ 2232087 h 2245516"/>
                <a:gd name="connsiteX48" fmla="*/ 2404483 w 2409044"/>
                <a:gd name="connsiteY48" fmla="*/ 2232087 h 2245516"/>
                <a:gd name="connsiteX49" fmla="*/ 59362 w 2409044"/>
                <a:gd name="connsiteY49" fmla="*/ 2224204 h 2245516"/>
                <a:gd name="connsiteX50" fmla="*/ 241 w 2409044"/>
                <a:gd name="connsiteY50" fmla="*/ 2232087 h 2245516"/>
                <a:gd name="connsiteX0" fmla="*/ 62062 w 2470865"/>
                <a:gd name="connsiteY0" fmla="*/ 2232087 h 2262785"/>
                <a:gd name="connsiteX1" fmla="*/ 121183 w 2470865"/>
                <a:gd name="connsiteY1" fmla="*/ 1834008 h 2262785"/>
                <a:gd name="connsiteX2" fmla="*/ 168479 w 2470865"/>
                <a:gd name="connsiteY2" fmla="*/ 1692118 h 2262785"/>
                <a:gd name="connsiteX3" fmla="*/ 282779 w 2470865"/>
                <a:gd name="connsiteY3" fmla="*/ 1636939 h 2262785"/>
                <a:gd name="connsiteX4" fmla="*/ 917342 w 2470865"/>
                <a:gd name="connsiteY4" fmla="*/ 1455635 h 2262785"/>
                <a:gd name="connsiteX5" fmla="*/ 913400 w 2470865"/>
                <a:gd name="connsiteY5" fmla="*/ 1459577 h 2262785"/>
                <a:gd name="connsiteX6" fmla="*/ 964638 w 2470865"/>
                <a:gd name="connsiteY6" fmla="*/ 1364983 h 2262785"/>
                <a:gd name="connsiteX7" fmla="*/ 952814 w 2470865"/>
                <a:gd name="connsiteY7" fmla="*/ 1254625 h 2262785"/>
                <a:gd name="connsiteX8" fmla="*/ 889752 w 2470865"/>
                <a:gd name="connsiteY8" fmla="*/ 1160032 h 2262785"/>
                <a:gd name="connsiteX9" fmla="*/ 842455 w 2470865"/>
                <a:gd name="connsiteY9" fmla="*/ 1053614 h 2262785"/>
                <a:gd name="connsiteX10" fmla="*/ 834573 w 2470865"/>
                <a:gd name="connsiteY10" fmla="*/ 970846 h 2262785"/>
                <a:gd name="connsiteX11" fmla="*/ 799100 w 2470865"/>
                <a:gd name="connsiteY11" fmla="*/ 939314 h 2262785"/>
                <a:gd name="connsiteX12" fmla="*/ 747862 w 2470865"/>
                <a:gd name="connsiteY12" fmla="*/ 852604 h 2262785"/>
                <a:gd name="connsiteX13" fmla="*/ 736038 w 2470865"/>
                <a:gd name="connsiteY13" fmla="*/ 742246 h 2262785"/>
                <a:gd name="connsiteX14" fmla="*/ 755745 w 2470865"/>
                <a:gd name="connsiteY14" fmla="*/ 687066 h 2262785"/>
                <a:gd name="connsiteX15" fmla="*/ 743921 w 2470865"/>
                <a:gd name="connsiteY15" fmla="*/ 596414 h 2262785"/>
                <a:gd name="connsiteX16" fmla="*/ 732097 w 2470865"/>
                <a:gd name="connsiteY16" fmla="*/ 501821 h 2262785"/>
                <a:gd name="connsiteX17" fmla="*/ 763628 w 2470865"/>
                <a:gd name="connsiteY17" fmla="*/ 332342 h 2262785"/>
                <a:gd name="connsiteX18" fmla="*/ 814866 w 2470865"/>
                <a:gd name="connsiteY18" fmla="*/ 210159 h 2262785"/>
                <a:gd name="connsiteX19" fmla="*/ 909459 w 2470865"/>
                <a:gd name="connsiteY19" fmla="*/ 127390 h 2262785"/>
                <a:gd name="connsiteX20" fmla="*/ 1118352 w 2470865"/>
                <a:gd name="connsiteY20" fmla="*/ 20973 h 2262785"/>
                <a:gd name="connsiteX21" fmla="*/ 1331186 w 2470865"/>
                <a:gd name="connsiteY21" fmla="*/ 1266 h 2262785"/>
                <a:gd name="connsiteX22" fmla="*/ 1500666 w 2470865"/>
                <a:gd name="connsiteY22" fmla="*/ 40680 h 2262785"/>
                <a:gd name="connsiteX23" fmla="*/ 1614966 w 2470865"/>
                <a:gd name="connsiteY23" fmla="*/ 99801 h 2262785"/>
                <a:gd name="connsiteX24" fmla="*/ 1658321 w 2470865"/>
                <a:gd name="connsiteY24" fmla="*/ 154980 h 2262785"/>
                <a:gd name="connsiteX25" fmla="*/ 1654379 w 2470865"/>
                <a:gd name="connsiteY25" fmla="*/ 233808 h 2262785"/>
                <a:gd name="connsiteX26" fmla="*/ 1689852 w 2470865"/>
                <a:gd name="connsiteY26" fmla="*/ 249573 h 2262785"/>
                <a:gd name="connsiteX27" fmla="*/ 1764738 w 2470865"/>
                <a:gd name="connsiteY27" fmla="*/ 308694 h 2262785"/>
                <a:gd name="connsiteX28" fmla="*/ 1792328 w 2470865"/>
                <a:gd name="connsiteY28" fmla="*/ 430877 h 2262785"/>
                <a:gd name="connsiteX29" fmla="*/ 1804152 w 2470865"/>
                <a:gd name="connsiteY29" fmla="*/ 600356 h 2262785"/>
                <a:gd name="connsiteX30" fmla="*/ 1784445 w 2470865"/>
                <a:gd name="connsiteY30" fmla="*/ 694949 h 2262785"/>
                <a:gd name="connsiteX31" fmla="*/ 1808093 w 2470865"/>
                <a:gd name="connsiteY31" fmla="*/ 758011 h 2262785"/>
                <a:gd name="connsiteX32" fmla="*/ 1764738 w 2470865"/>
                <a:gd name="connsiteY32" fmla="*/ 899901 h 2262785"/>
                <a:gd name="connsiteX33" fmla="*/ 1713500 w 2470865"/>
                <a:gd name="connsiteY33" fmla="*/ 966904 h 2262785"/>
                <a:gd name="connsiteX34" fmla="*/ 1713500 w 2470865"/>
                <a:gd name="connsiteY34" fmla="*/ 966904 h 2262785"/>
                <a:gd name="connsiteX35" fmla="*/ 1689852 w 2470865"/>
                <a:gd name="connsiteY35" fmla="*/ 986611 h 2262785"/>
                <a:gd name="connsiteX36" fmla="*/ 1666204 w 2470865"/>
                <a:gd name="connsiteY36" fmla="*/ 1128501 h 2262785"/>
                <a:gd name="connsiteX37" fmla="*/ 1595259 w 2470865"/>
                <a:gd name="connsiteY37" fmla="*/ 1258566 h 2262785"/>
                <a:gd name="connsiteX38" fmla="*/ 1571610 w 2470865"/>
                <a:gd name="connsiteY38" fmla="*/ 1309804 h 2262785"/>
                <a:gd name="connsiteX39" fmla="*/ 1587376 w 2470865"/>
                <a:gd name="connsiteY39" fmla="*/ 1408339 h 2262785"/>
                <a:gd name="connsiteX40" fmla="*/ 1654379 w 2470865"/>
                <a:gd name="connsiteY40" fmla="*/ 1491108 h 2262785"/>
                <a:gd name="connsiteX41" fmla="*/ 1910569 w 2470865"/>
                <a:gd name="connsiteY41" fmla="*/ 1550228 h 2262785"/>
                <a:gd name="connsiteX42" fmla="*/ 2139169 w 2470865"/>
                <a:gd name="connsiteY42" fmla="*/ 1609349 h 2262785"/>
                <a:gd name="connsiteX43" fmla="*/ 2273176 w 2470865"/>
                <a:gd name="connsiteY43" fmla="*/ 1652704 h 2262785"/>
                <a:gd name="connsiteX44" fmla="*/ 2387476 w 2470865"/>
                <a:gd name="connsiteY44" fmla="*/ 1696059 h 2262785"/>
                <a:gd name="connsiteX45" fmla="*/ 2422948 w 2470865"/>
                <a:gd name="connsiteY45" fmla="*/ 1849773 h 2262785"/>
                <a:gd name="connsiteX46" fmla="*/ 2450538 w 2470865"/>
                <a:gd name="connsiteY46" fmla="*/ 2050783 h 2262785"/>
                <a:gd name="connsiteX47" fmla="*/ 2470245 w 2470865"/>
                <a:gd name="connsiteY47" fmla="*/ 2232087 h 2262785"/>
                <a:gd name="connsiteX48" fmla="*/ 2466304 w 2470865"/>
                <a:gd name="connsiteY48" fmla="*/ 2232087 h 2262785"/>
                <a:gd name="connsiteX49" fmla="*/ 1090762 w 2470865"/>
                <a:gd name="connsiteY49" fmla="*/ 2228145 h 2262785"/>
                <a:gd name="connsiteX50" fmla="*/ 62062 w 2470865"/>
                <a:gd name="connsiteY50" fmla="*/ 2232087 h 2262785"/>
                <a:gd name="connsiteX0" fmla="*/ 18957 w 2427760"/>
                <a:gd name="connsiteY0" fmla="*/ 2232087 h 2256644"/>
                <a:gd name="connsiteX1" fmla="*/ 78078 w 2427760"/>
                <a:gd name="connsiteY1" fmla="*/ 1834008 h 2256644"/>
                <a:gd name="connsiteX2" fmla="*/ 125374 w 2427760"/>
                <a:gd name="connsiteY2" fmla="*/ 1692118 h 2256644"/>
                <a:gd name="connsiteX3" fmla="*/ 239674 w 2427760"/>
                <a:gd name="connsiteY3" fmla="*/ 1636939 h 2256644"/>
                <a:gd name="connsiteX4" fmla="*/ 874237 w 2427760"/>
                <a:gd name="connsiteY4" fmla="*/ 1455635 h 2256644"/>
                <a:gd name="connsiteX5" fmla="*/ 870295 w 2427760"/>
                <a:gd name="connsiteY5" fmla="*/ 1459577 h 2256644"/>
                <a:gd name="connsiteX6" fmla="*/ 921533 w 2427760"/>
                <a:gd name="connsiteY6" fmla="*/ 1364983 h 2256644"/>
                <a:gd name="connsiteX7" fmla="*/ 909709 w 2427760"/>
                <a:gd name="connsiteY7" fmla="*/ 1254625 h 2256644"/>
                <a:gd name="connsiteX8" fmla="*/ 846647 w 2427760"/>
                <a:gd name="connsiteY8" fmla="*/ 1160032 h 2256644"/>
                <a:gd name="connsiteX9" fmla="*/ 799350 w 2427760"/>
                <a:gd name="connsiteY9" fmla="*/ 1053614 h 2256644"/>
                <a:gd name="connsiteX10" fmla="*/ 791468 w 2427760"/>
                <a:gd name="connsiteY10" fmla="*/ 970846 h 2256644"/>
                <a:gd name="connsiteX11" fmla="*/ 755995 w 2427760"/>
                <a:gd name="connsiteY11" fmla="*/ 939314 h 2256644"/>
                <a:gd name="connsiteX12" fmla="*/ 704757 w 2427760"/>
                <a:gd name="connsiteY12" fmla="*/ 852604 h 2256644"/>
                <a:gd name="connsiteX13" fmla="*/ 692933 w 2427760"/>
                <a:gd name="connsiteY13" fmla="*/ 742246 h 2256644"/>
                <a:gd name="connsiteX14" fmla="*/ 712640 w 2427760"/>
                <a:gd name="connsiteY14" fmla="*/ 687066 h 2256644"/>
                <a:gd name="connsiteX15" fmla="*/ 700816 w 2427760"/>
                <a:gd name="connsiteY15" fmla="*/ 596414 h 2256644"/>
                <a:gd name="connsiteX16" fmla="*/ 688992 w 2427760"/>
                <a:gd name="connsiteY16" fmla="*/ 501821 h 2256644"/>
                <a:gd name="connsiteX17" fmla="*/ 720523 w 2427760"/>
                <a:gd name="connsiteY17" fmla="*/ 332342 h 2256644"/>
                <a:gd name="connsiteX18" fmla="*/ 771761 w 2427760"/>
                <a:gd name="connsiteY18" fmla="*/ 210159 h 2256644"/>
                <a:gd name="connsiteX19" fmla="*/ 866354 w 2427760"/>
                <a:gd name="connsiteY19" fmla="*/ 127390 h 2256644"/>
                <a:gd name="connsiteX20" fmla="*/ 1075247 w 2427760"/>
                <a:gd name="connsiteY20" fmla="*/ 20973 h 2256644"/>
                <a:gd name="connsiteX21" fmla="*/ 1288081 w 2427760"/>
                <a:gd name="connsiteY21" fmla="*/ 1266 h 2256644"/>
                <a:gd name="connsiteX22" fmla="*/ 1457561 w 2427760"/>
                <a:gd name="connsiteY22" fmla="*/ 40680 h 2256644"/>
                <a:gd name="connsiteX23" fmla="*/ 1571861 w 2427760"/>
                <a:gd name="connsiteY23" fmla="*/ 99801 h 2256644"/>
                <a:gd name="connsiteX24" fmla="*/ 1615216 w 2427760"/>
                <a:gd name="connsiteY24" fmla="*/ 154980 h 2256644"/>
                <a:gd name="connsiteX25" fmla="*/ 1611274 w 2427760"/>
                <a:gd name="connsiteY25" fmla="*/ 233808 h 2256644"/>
                <a:gd name="connsiteX26" fmla="*/ 1646747 w 2427760"/>
                <a:gd name="connsiteY26" fmla="*/ 249573 h 2256644"/>
                <a:gd name="connsiteX27" fmla="*/ 1721633 w 2427760"/>
                <a:gd name="connsiteY27" fmla="*/ 308694 h 2256644"/>
                <a:gd name="connsiteX28" fmla="*/ 1749223 w 2427760"/>
                <a:gd name="connsiteY28" fmla="*/ 430877 h 2256644"/>
                <a:gd name="connsiteX29" fmla="*/ 1761047 w 2427760"/>
                <a:gd name="connsiteY29" fmla="*/ 600356 h 2256644"/>
                <a:gd name="connsiteX30" fmla="*/ 1741340 w 2427760"/>
                <a:gd name="connsiteY30" fmla="*/ 694949 h 2256644"/>
                <a:gd name="connsiteX31" fmla="*/ 1764988 w 2427760"/>
                <a:gd name="connsiteY31" fmla="*/ 758011 h 2256644"/>
                <a:gd name="connsiteX32" fmla="*/ 1721633 w 2427760"/>
                <a:gd name="connsiteY32" fmla="*/ 899901 h 2256644"/>
                <a:gd name="connsiteX33" fmla="*/ 1670395 w 2427760"/>
                <a:gd name="connsiteY33" fmla="*/ 966904 h 2256644"/>
                <a:gd name="connsiteX34" fmla="*/ 1670395 w 2427760"/>
                <a:gd name="connsiteY34" fmla="*/ 966904 h 2256644"/>
                <a:gd name="connsiteX35" fmla="*/ 1646747 w 2427760"/>
                <a:gd name="connsiteY35" fmla="*/ 986611 h 2256644"/>
                <a:gd name="connsiteX36" fmla="*/ 1623099 w 2427760"/>
                <a:gd name="connsiteY36" fmla="*/ 1128501 h 2256644"/>
                <a:gd name="connsiteX37" fmla="*/ 1552154 w 2427760"/>
                <a:gd name="connsiteY37" fmla="*/ 1258566 h 2256644"/>
                <a:gd name="connsiteX38" fmla="*/ 1528505 w 2427760"/>
                <a:gd name="connsiteY38" fmla="*/ 1309804 h 2256644"/>
                <a:gd name="connsiteX39" fmla="*/ 1544271 w 2427760"/>
                <a:gd name="connsiteY39" fmla="*/ 1408339 h 2256644"/>
                <a:gd name="connsiteX40" fmla="*/ 1611274 w 2427760"/>
                <a:gd name="connsiteY40" fmla="*/ 1491108 h 2256644"/>
                <a:gd name="connsiteX41" fmla="*/ 1867464 w 2427760"/>
                <a:gd name="connsiteY41" fmla="*/ 1550228 h 2256644"/>
                <a:gd name="connsiteX42" fmla="*/ 2096064 w 2427760"/>
                <a:gd name="connsiteY42" fmla="*/ 1609349 h 2256644"/>
                <a:gd name="connsiteX43" fmla="*/ 2230071 w 2427760"/>
                <a:gd name="connsiteY43" fmla="*/ 1652704 h 2256644"/>
                <a:gd name="connsiteX44" fmla="*/ 2344371 w 2427760"/>
                <a:gd name="connsiteY44" fmla="*/ 1696059 h 2256644"/>
                <a:gd name="connsiteX45" fmla="*/ 2379843 w 2427760"/>
                <a:gd name="connsiteY45" fmla="*/ 1849773 h 2256644"/>
                <a:gd name="connsiteX46" fmla="*/ 2407433 w 2427760"/>
                <a:gd name="connsiteY46" fmla="*/ 2050783 h 2256644"/>
                <a:gd name="connsiteX47" fmla="*/ 2427140 w 2427760"/>
                <a:gd name="connsiteY47" fmla="*/ 2232087 h 2256644"/>
                <a:gd name="connsiteX48" fmla="*/ 2423199 w 2427760"/>
                <a:gd name="connsiteY48" fmla="*/ 2232087 h 2256644"/>
                <a:gd name="connsiteX49" fmla="*/ 440685 w 2427760"/>
                <a:gd name="connsiteY49" fmla="*/ 2208438 h 2256644"/>
                <a:gd name="connsiteX50" fmla="*/ 18957 w 2427760"/>
                <a:gd name="connsiteY50" fmla="*/ 2232087 h 2256644"/>
                <a:gd name="connsiteX0" fmla="*/ 18957 w 2427760"/>
                <a:gd name="connsiteY0" fmla="*/ 2232087 h 2255961"/>
                <a:gd name="connsiteX1" fmla="*/ 78078 w 2427760"/>
                <a:gd name="connsiteY1" fmla="*/ 1834008 h 2255961"/>
                <a:gd name="connsiteX2" fmla="*/ 125374 w 2427760"/>
                <a:gd name="connsiteY2" fmla="*/ 1692118 h 2255961"/>
                <a:gd name="connsiteX3" fmla="*/ 239674 w 2427760"/>
                <a:gd name="connsiteY3" fmla="*/ 1636939 h 2255961"/>
                <a:gd name="connsiteX4" fmla="*/ 874237 w 2427760"/>
                <a:gd name="connsiteY4" fmla="*/ 1455635 h 2255961"/>
                <a:gd name="connsiteX5" fmla="*/ 870295 w 2427760"/>
                <a:gd name="connsiteY5" fmla="*/ 1459577 h 2255961"/>
                <a:gd name="connsiteX6" fmla="*/ 921533 w 2427760"/>
                <a:gd name="connsiteY6" fmla="*/ 1364983 h 2255961"/>
                <a:gd name="connsiteX7" fmla="*/ 909709 w 2427760"/>
                <a:gd name="connsiteY7" fmla="*/ 1254625 h 2255961"/>
                <a:gd name="connsiteX8" fmla="*/ 846647 w 2427760"/>
                <a:gd name="connsiteY8" fmla="*/ 1160032 h 2255961"/>
                <a:gd name="connsiteX9" fmla="*/ 799350 w 2427760"/>
                <a:gd name="connsiteY9" fmla="*/ 1053614 h 2255961"/>
                <a:gd name="connsiteX10" fmla="*/ 791468 w 2427760"/>
                <a:gd name="connsiteY10" fmla="*/ 970846 h 2255961"/>
                <a:gd name="connsiteX11" fmla="*/ 755995 w 2427760"/>
                <a:gd name="connsiteY11" fmla="*/ 939314 h 2255961"/>
                <a:gd name="connsiteX12" fmla="*/ 704757 w 2427760"/>
                <a:gd name="connsiteY12" fmla="*/ 852604 h 2255961"/>
                <a:gd name="connsiteX13" fmla="*/ 692933 w 2427760"/>
                <a:gd name="connsiteY13" fmla="*/ 742246 h 2255961"/>
                <a:gd name="connsiteX14" fmla="*/ 712640 w 2427760"/>
                <a:gd name="connsiteY14" fmla="*/ 687066 h 2255961"/>
                <a:gd name="connsiteX15" fmla="*/ 700816 w 2427760"/>
                <a:gd name="connsiteY15" fmla="*/ 596414 h 2255961"/>
                <a:gd name="connsiteX16" fmla="*/ 688992 w 2427760"/>
                <a:gd name="connsiteY16" fmla="*/ 501821 h 2255961"/>
                <a:gd name="connsiteX17" fmla="*/ 720523 w 2427760"/>
                <a:gd name="connsiteY17" fmla="*/ 332342 h 2255961"/>
                <a:gd name="connsiteX18" fmla="*/ 771761 w 2427760"/>
                <a:gd name="connsiteY18" fmla="*/ 210159 h 2255961"/>
                <a:gd name="connsiteX19" fmla="*/ 866354 w 2427760"/>
                <a:gd name="connsiteY19" fmla="*/ 127390 h 2255961"/>
                <a:gd name="connsiteX20" fmla="*/ 1075247 w 2427760"/>
                <a:gd name="connsiteY20" fmla="*/ 20973 h 2255961"/>
                <a:gd name="connsiteX21" fmla="*/ 1288081 w 2427760"/>
                <a:gd name="connsiteY21" fmla="*/ 1266 h 2255961"/>
                <a:gd name="connsiteX22" fmla="*/ 1457561 w 2427760"/>
                <a:gd name="connsiteY22" fmla="*/ 40680 h 2255961"/>
                <a:gd name="connsiteX23" fmla="*/ 1571861 w 2427760"/>
                <a:gd name="connsiteY23" fmla="*/ 99801 h 2255961"/>
                <a:gd name="connsiteX24" fmla="*/ 1615216 w 2427760"/>
                <a:gd name="connsiteY24" fmla="*/ 154980 h 2255961"/>
                <a:gd name="connsiteX25" fmla="*/ 1611274 w 2427760"/>
                <a:gd name="connsiteY25" fmla="*/ 233808 h 2255961"/>
                <a:gd name="connsiteX26" fmla="*/ 1646747 w 2427760"/>
                <a:gd name="connsiteY26" fmla="*/ 249573 h 2255961"/>
                <a:gd name="connsiteX27" fmla="*/ 1721633 w 2427760"/>
                <a:gd name="connsiteY27" fmla="*/ 308694 h 2255961"/>
                <a:gd name="connsiteX28" fmla="*/ 1749223 w 2427760"/>
                <a:gd name="connsiteY28" fmla="*/ 430877 h 2255961"/>
                <a:gd name="connsiteX29" fmla="*/ 1761047 w 2427760"/>
                <a:gd name="connsiteY29" fmla="*/ 600356 h 2255961"/>
                <a:gd name="connsiteX30" fmla="*/ 1741340 w 2427760"/>
                <a:gd name="connsiteY30" fmla="*/ 694949 h 2255961"/>
                <a:gd name="connsiteX31" fmla="*/ 1764988 w 2427760"/>
                <a:gd name="connsiteY31" fmla="*/ 758011 h 2255961"/>
                <a:gd name="connsiteX32" fmla="*/ 1721633 w 2427760"/>
                <a:gd name="connsiteY32" fmla="*/ 899901 h 2255961"/>
                <a:gd name="connsiteX33" fmla="*/ 1670395 w 2427760"/>
                <a:gd name="connsiteY33" fmla="*/ 966904 h 2255961"/>
                <a:gd name="connsiteX34" fmla="*/ 1670395 w 2427760"/>
                <a:gd name="connsiteY34" fmla="*/ 966904 h 2255961"/>
                <a:gd name="connsiteX35" fmla="*/ 1646747 w 2427760"/>
                <a:gd name="connsiteY35" fmla="*/ 986611 h 2255961"/>
                <a:gd name="connsiteX36" fmla="*/ 1623099 w 2427760"/>
                <a:gd name="connsiteY36" fmla="*/ 1128501 h 2255961"/>
                <a:gd name="connsiteX37" fmla="*/ 1552154 w 2427760"/>
                <a:gd name="connsiteY37" fmla="*/ 1258566 h 2255961"/>
                <a:gd name="connsiteX38" fmla="*/ 1528505 w 2427760"/>
                <a:gd name="connsiteY38" fmla="*/ 1309804 h 2255961"/>
                <a:gd name="connsiteX39" fmla="*/ 1544271 w 2427760"/>
                <a:gd name="connsiteY39" fmla="*/ 1408339 h 2255961"/>
                <a:gd name="connsiteX40" fmla="*/ 1611274 w 2427760"/>
                <a:gd name="connsiteY40" fmla="*/ 1491108 h 2255961"/>
                <a:gd name="connsiteX41" fmla="*/ 1867464 w 2427760"/>
                <a:gd name="connsiteY41" fmla="*/ 1550228 h 2255961"/>
                <a:gd name="connsiteX42" fmla="*/ 2096064 w 2427760"/>
                <a:gd name="connsiteY42" fmla="*/ 1609349 h 2255961"/>
                <a:gd name="connsiteX43" fmla="*/ 2230071 w 2427760"/>
                <a:gd name="connsiteY43" fmla="*/ 1652704 h 2255961"/>
                <a:gd name="connsiteX44" fmla="*/ 2344371 w 2427760"/>
                <a:gd name="connsiteY44" fmla="*/ 1696059 h 2255961"/>
                <a:gd name="connsiteX45" fmla="*/ 2379843 w 2427760"/>
                <a:gd name="connsiteY45" fmla="*/ 1849773 h 2255961"/>
                <a:gd name="connsiteX46" fmla="*/ 2407433 w 2427760"/>
                <a:gd name="connsiteY46" fmla="*/ 2050783 h 2255961"/>
                <a:gd name="connsiteX47" fmla="*/ 2427140 w 2427760"/>
                <a:gd name="connsiteY47" fmla="*/ 2232087 h 2255961"/>
                <a:gd name="connsiteX48" fmla="*/ 2423199 w 2427760"/>
                <a:gd name="connsiteY48" fmla="*/ 2232087 h 2255961"/>
                <a:gd name="connsiteX49" fmla="*/ 440685 w 2427760"/>
                <a:gd name="connsiteY49" fmla="*/ 2208438 h 2255961"/>
                <a:gd name="connsiteX50" fmla="*/ 18957 w 2427760"/>
                <a:gd name="connsiteY50" fmla="*/ 2232087 h 2255961"/>
                <a:gd name="connsiteX0" fmla="*/ 76709 w 2485512"/>
                <a:gd name="connsiteY0" fmla="*/ 2232087 h 2264696"/>
                <a:gd name="connsiteX1" fmla="*/ 135830 w 2485512"/>
                <a:gd name="connsiteY1" fmla="*/ 1834008 h 2264696"/>
                <a:gd name="connsiteX2" fmla="*/ 183126 w 2485512"/>
                <a:gd name="connsiteY2" fmla="*/ 1692118 h 2264696"/>
                <a:gd name="connsiteX3" fmla="*/ 297426 w 2485512"/>
                <a:gd name="connsiteY3" fmla="*/ 1636939 h 2264696"/>
                <a:gd name="connsiteX4" fmla="*/ 931989 w 2485512"/>
                <a:gd name="connsiteY4" fmla="*/ 1455635 h 2264696"/>
                <a:gd name="connsiteX5" fmla="*/ 928047 w 2485512"/>
                <a:gd name="connsiteY5" fmla="*/ 1459577 h 2264696"/>
                <a:gd name="connsiteX6" fmla="*/ 979285 w 2485512"/>
                <a:gd name="connsiteY6" fmla="*/ 1364983 h 2264696"/>
                <a:gd name="connsiteX7" fmla="*/ 967461 w 2485512"/>
                <a:gd name="connsiteY7" fmla="*/ 1254625 h 2264696"/>
                <a:gd name="connsiteX8" fmla="*/ 904399 w 2485512"/>
                <a:gd name="connsiteY8" fmla="*/ 1160032 h 2264696"/>
                <a:gd name="connsiteX9" fmla="*/ 857102 w 2485512"/>
                <a:gd name="connsiteY9" fmla="*/ 1053614 h 2264696"/>
                <a:gd name="connsiteX10" fmla="*/ 849220 w 2485512"/>
                <a:gd name="connsiteY10" fmla="*/ 970846 h 2264696"/>
                <a:gd name="connsiteX11" fmla="*/ 813747 w 2485512"/>
                <a:gd name="connsiteY11" fmla="*/ 939314 h 2264696"/>
                <a:gd name="connsiteX12" fmla="*/ 762509 w 2485512"/>
                <a:gd name="connsiteY12" fmla="*/ 852604 h 2264696"/>
                <a:gd name="connsiteX13" fmla="*/ 750685 w 2485512"/>
                <a:gd name="connsiteY13" fmla="*/ 742246 h 2264696"/>
                <a:gd name="connsiteX14" fmla="*/ 770392 w 2485512"/>
                <a:gd name="connsiteY14" fmla="*/ 687066 h 2264696"/>
                <a:gd name="connsiteX15" fmla="*/ 758568 w 2485512"/>
                <a:gd name="connsiteY15" fmla="*/ 596414 h 2264696"/>
                <a:gd name="connsiteX16" fmla="*/ 746744 w 2485512"/>
                <a:gd name="connsiteY16" fmla="*/ 501821 h 2264696"/>
                <a:gd name="connsiteX17" fmla="*/ 778275 w 2485512"/>
                <a:gd name="connsiteY17" fmla="*/ 332342 h 2264696"/>
                <a:gd name="connsiteX18" fmla="*/ 829513 w 2485512"/>
                <a:gd name="connsiteY18" fmla="*/ 210159 h 2264696"/>
                <a:gd name="connsiteX19" fmla="*/ 924106 w 2485512"/>
                <a:gd name="connsiteY19" fmla="*/ 127390 h 2264696"/>
                <a:gd name="connsiteX20" fmla="*/ 1132999 w 2485512"/>
                <a:gd name="connsiteY20" fmla="*/ 20973 h 2264696"/>
                <a:gd name="connsiteX21" fmla="*/ 1345833 w 2485512"/>
                <a:gd name="connsiteY21" fmla="*/ 1266 h 2264696"/>
                <a:gd name="connsiteX22" fmla="*/ 1515313 w 2485512"/>
                <a:gd name="connsiteY22" fmla="*/ 40680 h 2264696"/>
                <a:gd name="connsiteX23" fmla="*/ 1629613 w 2485512"/>
                <a:gd name="connsiteY23" fmla="*/ 99801 h 2264696"/>
                <a:gd name="connsiteX24" fmla="*/ 1672968 w 2485512"/>
                <a:gd name="connsiteY24" fmla="*/ 154980 h 2264696"/>
                <a:gd name="connsiteX25" fmla="*/ 1669026 w 2485512"/>
                <a:gd name="connsiteY25" fmla="*/ 233808 h 2264696"/>
                <a:gd name="connsiteX26" fmla="*/ 1704499 w 2485512"/>
                <a:gd name="connsiteY26" fmla="*/ 249573 h 2264696"/>
                <a:gd name="connsiteX27" fmla="*/ 1779385 w 2485512"/>
                <a:gd name="connsiteY27" fmla="*/ 308694 h 2264696"/>
                <a:gd name="connsiteX28" fmla="*/ 1806975 w 2485512"/>
                <a:gd name="connsiteY28" fmla="*/ 430877 h 2264696"/>
                <a:gd name="connsiteX29" fmla="*/ 1818799 w 2485512"/>
                <a:gd name="connsiteY29" fmla="*/ 600356 h 2264696"/>
                <a:gd name="connsiteX30" fmla="*/ 1799092 w 2485512"/>
                <a:gd name="connsiteY30" fmla="*/ 694949 h 2264696"/>
                <a:gd name="connsiteX31" fmla="*/ 1822740 w 2485512"/>
                <a:gd name="connsiteY31" fmla="*/ 758011 h 2264696"/>
                <a:gd name="connsiteX32" fmla="*/ 1779385 w 2485512"/>
                <a:gd name="connsiteY32" fmla="*/ 899901 h 2264696"/>
                <a:gd name="connsiteX33" fmla="*/ 1728147 w 2485512"/>
                <a:gd name="connsiteY33" fmla="*/ 966904 h 2264696"/>
                <a:gd name="connsiteX34" fmla="*/ 1728147 w 2485512"/>
                <a:gd name="connsiteY34" fmla="*/ 966904 h 2264696"/>
                <a:gd name="connsiteX35" fmla="*/ 1704499 w 2485512"/>
                <a:gd name="connsiteY35" fmla="*/ 986611 h 2264696"/>
                <a:gd name="connsiteX36" fmla="*/ 1680851 w 2485512"/>
                <a:gd name="connsiteY36" fmla="*/ 1128501 h 2264696"/>
                <a:gd name="connsiteX37" fmla="*/ 1609906 w 2485512"/>
                <a:gd name="connsiteY37" fmla="*/ 1258566 h 2264696"/>
                <a:gd name="connsiteX38" fmla="*/ 1586257 w 2485512"/>
                <a:gd name="connsiteY38" fmla="*/ 1309804 h 2264696"/>
                <a:gd name="connsiteX39" fmla="*/ 1602023 w 2485512"/>
                <a:gd name="connsiteY39" fmla="*/ 1408339 h 2264696"/>
                <a:gd name="connsiteX40" fmla="*/ 1669026 w 2485512"/>
                <a:gd name="connsiteY40" fmla="*/ 1491108 h 2264696"/>
                <a:gd name="connsiteX41" fmla="*/ 1925216 w 2485512"/>
                <a:gd name="connsiteY41" fmla="*/ 1550228 h 2264696"/>
                <a:gd name="connsiteX42" fmla="*/ 2153816 w 2485512"/>
                <a:gd name="connsiteY42" fmla="*/ 1609349 h 2264696"/>
                <a:gd name="connsiteX43" fmla="*/ 2287823 w 2485512"/>
                <a:gd name="connsiteY43" fmla="*/ 1652704 h 2264696"/>
                <a:gd name="connsiteX44" fmla="*/ 2402123 w 2485512"/>
                <a:gd name="connsiteY44" fmla="*/ 1696059 h 2264696"/>
                <a:gd name="connsiteX45" fmla="*/ 2437595 w 2485512"/>
                <a:gd name="connsiteY45" fmla="*/ 1849773 h 2264696"/>
                <a:gd name="connsiteX46" fmla="*/ 2465185 w 2485512"/>
                <a:gd name="connsiteY46" fmla="*/ 2050783 h 2264696"/>
                <a:gd name="connsiteX47" fmla="*/ 2484892 w 2485512"/>
                <a:gd name="connsiteY47" fmla="*/ 2232087 h 2264696"/>
                <a:gd name="connsiteX48" fmla="*/ 2480951 w 2485512"/>
                <a:gd name="connsiteY48" fmla="*/ 2232087 h 2264696"/>
                <a:gd name="connsiteX49" fmla="*/ 1306420 w 2485512"/>
                <a:gd name="connsiteY49" fmla="*/ 2236027 h 2264696"/>
                <a:gd name="connsiteX50" fmla="*/ 76709 w 2485512"/>
                <a:gd name="connsiteY50" fmla="*/ 2232087 h 2264696"/>
                <a:gd name="connsiteX0" fmla="*/ 4 w 2408807"/>
                <a:gd name="connsiteY0" fmla="*/ 2232087 h 2254305"/>
                <a:gd name="connsiteX1" fmla="*/ 59125 w 2408807"/>
                <a:gd name="connsiteY1" fmla="*/ 1834008 h 2254305"/>
                <a:gd name="connsiteX2" fmla="*/ 106421 w 2408807"/>
                <a:gd name="connsiteY2" fmla="*/ 1692118 h 2254305"/>
                <a:gd name="connsiteX3" fmla="*/ 220721 w 2408807"/>
                <a:gd name="connsiteY3" fmla="*/ 1636939 h 2254305"/>
                <a:gd name="connsiteX4" fmla="*/ 855284 w 2408807"/>
                <a:gd name="connsiteY4" fmla="*/ 1455635 h 2254305"/>
                <a:gd name="connsiteX5" fmla="*/ 851342 w 2408807"/>
                <a:gd name="connsiteY5" fmla="*/ 1459577 h 2254305"/>
                <a:gd name="connsiteX6" fmla="*/ 902580 w 2408807"/>
                <a:gd name="connsiteY6" fmla="*/ 1364983 h 2254305"/>
                <a:gd name="connsiteX7" fmla="*/ 890756 w 2408807"/>
                <a:gd name="connsiteY7" fmla="*/ 1254625 h 2254305"/>
                <a:gd name="connsiteX8" fmla="*/ 827694 w 2408807"/>
                <a:gd name="connsiteY8" fmla="*/ 1160032 h 2254305"/>
                <a:gd name="connsiteX9" fmla="*/ 780397 w 2408807"/>
                <a:gd name="connsiteY9" fmla="*/ 1053614 h 2254305"/>
                <a:gd name="connsiteX10" fmla="*/ 772515 w 2408807"/>
                <a:gd name="connsiteY10" fmla="*/ 970846 h 2254305"/>
                <a:gd name="connsiteX11" fmla="*/ 737042 w 2408807"/>
                <a:gd name="connsiteY11" fmla="*/ 939314 h 2254305"/>
                <a:gd name="connsiteX12" fmla="*/ 685804 w 2408807"/>
                <a:gd name="connsiteY12" fmla="*/ 852604 h 2254305"/>
                <a:gd name="connsiteX13" fmla="*/ 673980 w 2408807"/>
                <a:gd name="connsiteY13" fmla="*/ 742246 h 2254305"/>
                <a:gd name="connsiteX14" fmla="*/ 693687 w 2408807"/>
                <a:gd name="connsiteY14" fmla="*/ 687066 h 2254305"/>
                <a:gd name="connsiteX15" fmla="*/ 681863 w 2408807"/>
                <a:gd name="connsiteY15" fmla="*/ 596414 h 2254305"/>
                <a:gd name="connsiteX16" fmla="*/ 670039 w 2408807"/>
                <a:gd name="connsiteY16" fmla="*/ 501821 h 2254305"/>
                <a:gd name="connsiteX17" fmla="*/ 701570 w 2408807"/>
                <a:gd name="connsiteY17" fmla="*/ 332342 h 2254305"/>
                <a:gd name="connsiteX18" fmla="*/ 752808 w 2408807"/>
                <a:gd name="connsiteY18" fmla="*/ 210159 h 2254305"/>
                <a:gd name="connsiteX19" fmla="*/ 847401 w 2408807"/>
                <a:gd name="connsiteY19" fmla="*/ 127390 h 2254305"/>
                <a:gd name="connsiteX20" fmla="*/ 1056294 w 2408807"/>
                <a:gd name="connsiteY20" fmla="*/ 20973 h 2254305"/>
                <a:gd name="connsiteX21" fmla="*/ 1269128 w 2408807"/>
                <a:gd name="connsiteY21" fmla="*/ 1266 h 2254305"/>
                <a:gd name="connsiteX22" fmla="*/ 1438608 w 2408807"/>
                <a:gd name="connsiteY22" fmla="*/ 40680 h 2254305"/>
                <a:gd name="connsiteX23" fmla="*/ 1552908 w 2408807"/>
                <a:gd name="connsiteY23" fmla="*/ 99801 h 2254305"/>
                <a:gd name="connsiteX24" fmla="*/ 1596263 w 2408807"/>
                <a:gd name="connsiteY24" fmla="*/ 154980 h 2254305"/>
                <a:gd name="connsiteX25" fmla="*/ 1592321 w 2408807"/>
                <a:gd name="connsiteY25" fmla="*/ 233808 h 2254305"/>
                <a:gd name="connsiteX26" fmla="*/ 1627794 w 2408807"/>
                <a:gd name="connsiteY26" fmla="*/ 249573 h 2254305"/>
                <a:gd name="connsiteX27" fmla="*/ 1702680 w 2408807"/>
                <a:gd name="connsiteY27" fmla="*/ 308694 h 2254305"/>
                <a:gd name="connsiteX28" fmla="*/ 1730270 w 2408807"/>
                <a:gd name="connsiteY28" fmla="*/ 430877 h 2254305"/>
                <a:gd name="connsiteX29" fmla="*/ 1742094 w 2408807"/>
                <a:gd name="connsiteY29" fmla="*/ 600356 h 2254305"/>
                <a:gd name="connsiteX30" fmla="*/ 1722387 w 2408807"/>
                <a:gd name="connsiteY30" fmla="*/ 694949 h 2254305"/>
                <a:gd name="connsiteX31" fmla="*/ 1746035 w 2408807"/>
                <a:gd name="connsiteY31" fmla="*/ 758011 h 2254305"/>
                <a:gd name="connsiteX32" fmla="*/ 1702680 w 2408807"/>
                <a:gd name="connsiteY32" fmla="*/ 899901 h 2254305"/>
                <a:gd name="connsiteX33" fmla="*/ 1651442 w 2408807"/>
                <a:gd name="connsiteY33" fmla="*/ 966904 h 2254305"/>
                <a:gd name="connsiteX34" fmla="*/ 1651442 w 2408807"/>
                <a:gd name="connsiteY34" fmla="*/ 966904 h 2254305"/>
                <a:gd name="connsiteX35" fmla="*/ 1627794 w 2408807"/>
                <a:gd name="connsiteY35" fmla="*/ 986611 h 2254305"/>
                <a:gd name="connsiteX36" fmla="*/ 1604146 w 2408807"/>
                <a:gd name="connsiteY36" fmla="*/ 1128501 h 2254305"/>
                <a:gd name="connsiteX37" fmla="*/ 1533201 w 2408807"/>
                <a:gd name="connsiteY37" fmla="*/ 1258566 h 2254305"/>
                <a:gd name="connsiteX38" fmla="*/ 1509552 w 2408807"/>
                <a:gd name="connsiteY38" fmla="*/ 1309804 h 2254305"/>
                <a:gd name="connsiteX39" fmla="*/ 1525318 w 2408807"/>
                <a:gd name="connsiteY39" fmla="*/ 1408339 h 2254305"/>
                <a:gd name="connsiteX40" fmla="*/ 1592321 w 2408807"/>
                <a:gd name="connsiteY40" fmla="*/ 1491108 h 2254305"/>
                <a:gd name="connsiteX41" fmla="*/ 1848511 w 2408807"/>
                <a:gd name="connsiteY41" fmla="*/ 1550228 h 2254305"/>
                <a:gd name="connsiteX42" fmla="*/ 2077111 w 2408807"/>
                <a:gd name="connsiteY42" fmla="*/ 1609349 h 2254305"/>
                <a:gd name="connsiteX43" fmla="*/ 2211118 w 2408807"/>
                <a:gd name="connsiteY43" fmla="*/ 1652704 h 2254305"/>
                <a:gd name="connsiteX44" fmla="*/ 2325418 w 2408807"/>
                <a:gd name="connsiteY44" fmla="*/ 1696059 h 2254305"/>
                <a:gd name="connsiteX45" fmla="*/ 2360890 w 2408807"/>
                <a:gd name="connsiteY45" fmla="*/ 1849773 h 2254305"/>
                <a:gd name="connsiteX46" fmla="*/ 2388480 w 2408807"/>
                <a:gd name="connsiteY46" fmla="*/ 2050783 h 2254305"/>
                <a:gd name="connsiteX47" fmla="*/ 2408187 w 2408807"/>
                <a:gd name="connsiteY47" fmla="*/ 2232087 h 2254305"/>
                <a:gd name="connsiteX48" fmla="*/ 2404246 w 2408807"/>
                <a:gd name="connsiteY48" fmla="*/ 2232087 h 2254305"/>
                <a:gd name="connsiteX49" fmla="*/ 1229715 w 2408807"/>
                <a:gd name="connsiteY49" fmla="*/ 2236027 h 2254305"/>
                <a:gd name="connsiteX50" fmla="*/ 4 w 2408807"/>
                <a:gd name="connsiteY50" fmla="*/ 2232087 h 2254305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592317 w 2408803"/>
                <a:gd name="connsiteY25" fmla="*/ 233808 h 2245516"/>
                <a:gd name="connsiteX26" fmla="*/ 1627790 w 2408803"/>
                <a:gd name="connsiteY26" fmla="*/ 249573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27790 w 2408803"/>
                <a:gd name="connsiteY26" fmla="*/ 249573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51338 w 2408803"/>
                <a:gd name="connsiteY5" fmla="*/ 145957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981404 w 2408803"/>
                <a:gd name="connsiteY5" fmla="*/ 1467460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92317 w 2408803"/>
                <a:gd name="connsiteY40" fmla="*/ 1491108 h 2245516"/>
                <a:gd name="connsiteX41" fmla="*/ 1848507 w 2408803"/>
                <a:gd name="connsiteY41" fmla="*/ 1550228 h 2245516"/>
                <a:gd name="connsiteX42" fmla="*/ 2077107 w 2408803"/>
                <a:gd name="connsiteY42" fmla="*/ 1609349 h 2245516"/>
                <a:gd name="connsiteX43" fmla="*/ 2211114 w 2408803"/>
                <a:gd name="connsiteY43" fmla="*/ 1652704 h 2245516"/>
                <a:gd name="connsiteX44" fmla="*/ 2325414 w 2408803"/>
                <a:gd name="connsiteY44" fmla="*/ 1696059 h 2245516"/>
                <a:gd name="connsiteX45" fmla="*/ 2360886 w 2408803"/>
                <a:gd name="connsiteY45" fmla="*/ 1849773 h 2245516"/>
                <a:gd name="connsiteX46" fmla="*/ 2388476 w 2408803"/>
                <a:gd name="connsiteY46" fmla="*/ 2050783 h 2245516"/>
                <a:gd name="connsiteX47" fmla="*/ 2408183 w 2408803"/>
                <a:gd name="connsiteY47" fmla="*/ 2232087 h 2245516"/>
                <a:gd name="connsiteX48" fmla="*/ 2404242 w 2408803"/>
                <a:gd name="connsiteY48" fmla="*/ 2232087 h 2245516"/>
                <a:gd name="connsiteX49" fmla="*/ 1229711 w 2408803"/>
                <a:gd name="connsiteY49" fmla="*/ 2236027 h 2245516"/>
                <a:gd name="connsiteX50" fmla="*/ 0 w 2408803"/>
                <a:gd name="connsiteY50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48962 w 2408803"/>
                <a:gd name="connsiteY40" fmla="*/ 1439871 h 2245516"/>
                <a:gd name="connsiteX41" fmla="*/ 1592317 w 2408803"/>
                <a:gd name="connsiteY41" fmla="*/ 1491108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48962 w 2408803"/>
                <a:gd name="connsiteY40" fmla="*/ 1439871 h 2245516"/>
                <a:gd name="connsiteX41" fmla="*/ 1600199 w 2408803"/>
                <a:gd name="connsiteY41" fmla="*/ 1479284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  <a:gd name="connsiteX0" fmla="*/ 0 w 2408803"/>
                <a:gd name="connsiteY0" fmla="*/ 2232087 h 2245516"/>
                <a:gd name="connsiteX1" fmla="*/ 59121 w 2408803"/>
                <a:gd name="connsiteY1" fmla="*/ 1834008 h 2245516"/>
                <a:gd name="connsiteX2" fmla="*/ 106417 w 2408803"/>
                <a:gd name="connsiteY2" fmla="*/ 1692118 h 2245516"/>
                <a:gd name="connsiteX3" fmla="*/ 220717 w 2408803"/>
                <a:gd name="connsiteY3" fmla="*/ 1636939 h 2245516"/>
                <a:gd name="connsiteX4" fmla="*/ 855280 w 2408803"/>
                <a:gd name="connsiteY4" fmla="*/ 1455635 h 2245516"/>
                <a:gd name="connsiteX5" fmla="*/ 878929 w 2408803"/>
                <a:gd name="connsiteY5" fmla="*/ 1400457 h 2245516"/>
                <a:gd name="connsiteX6" fmla="*/ 902576 w 2408803"/>
                <a:gd name="connsiteY6" fmla="*/ 1364983 h 2245516"/>
                <a:gd name="connsiteX7" fmla="*/ 890752 w 2408803"/>
                <a:gd name="connsiteY7" fmla="*/ 1254625 h 2245516"/>
                <a:gd name="connsiteX8" fmla="*/ 827690 w 2408803"/>
                <a:gd name="connsiteY8" fmla="*/ 1160032 h 2245516"/>
                <a:gd name="connsiteX9" fmla="*/ 780393 w 2408803"/>
                <a:gd name="connsiteY9" fmla="*/ 1053614 h 2245516"/>
                <a:gd name="connsiteX10" fmla="*/ 772511 w 2408803"/>
                <a:gd name="connsiteY10" fmla="*/ 970846 h 2245516"/>
                <a:gd name="connsiteX11" fmla="*/ 737038 w 2408803"/>
                <a:gd name="connsiteY11" fmla="*/ 939314 h 2245516"/>
                <a:gd name="connsiteX12" fmla="*/ 685800 w 2408803"/>
                <a:gd name="connsiteY12" fmla="*/ 852604 h 2245516"/>
                <a:gd name="connsiteX13" fmla="*/ 673976 w 2408803"/>
                <a:gd name="connsiteY13" fmla="*/ 742246 h 2245516"/>
                <a:gd name="connsiteX14" fmla="*/ 693683 w 2408803"/>
                <a:gd name="connsiteY14" fmla="*/ 687066 h 2245516"/>
                <a:gd name="connsiteX15" fmla="*/ 681859 w 2408803"/>
                <a:gd name="connsiteY15" fmla="*/ 596414 h 2245516"/>
                <a:gd name="connsiteX16" fmla="*/ 670035 w 2408803"/>
                <a:gd name="connsiteY16" fmla="*/ 501821 h 2245516"/>
                <a:gd name="connsiteX17" fmla="*/ 701566 w 2408803"/>
                <a:gd name="connsiteY17" fmla="*/ 332342 h 2245516"/>
                <a:gd name="connsiteX18" fmla="*/ 752804 w 2408803"/>
                <a:gd name="connsiteY18" fmla="*/ 210159 h 2245516"/>
                <a:gd name="connsiteX19" fmla="*/ 847397 w 2408803"/>
                <a:gd name="connsiteY19" fmla="*/ 127390 h 2245516"/>
                <a:gd name="connsiteX20" fmla="*/ 1056290 w 2408803"/>
                <a:gd name="connsiteY20" fmla="*/ 20973 h 2245516"/>
                <a:gd name="connsiteX21" fmla="*/ 1269124 w 2408803"/>
                <a:gd name="connsiteY21" fmla="*/ 1266 h 2245516"/>
                <a:gd name="connsiteX22" fmla="*/ 1438604 w 2408803"/>
                <a:gd name="connsiteY22" fmla="*/ 40680 h 2245516"/>
                <a:gd name="connsiteX23" fmla="*/ 1552904 w 2408803"/>
                <a:gd name="connsiteY23" fmla="*/ 99801 h 2245516"/>
                <a:gd name="connsiteX24" fmla="*/ 1596259 w 2408803"/>
                <a:gd name="connsiteY24" fmla="*/ 154980 h 2245516"/>
                <a:gd name="connsiteX25" fmla="*/ 1608082 w 2408803"/>
                <a:gd name="connsiteY25" fmla="*/ 214101 h 2245516"/>
                <a:gd name="connsiteX26" fmla="*/ 1655380 w 2408803"/>
                <a:gd name="connsiteY26" fmla="*/ 237749 h 2245516"/>
                <a:gd name="connsiteX27" fmla="*/ 1702676 w 2408803"/>
                <a:gd name="connsiteY27" fmla="*/ 308694 h 2245516"/>
                <a:gd name="connsiteX28" fmla="*/ 1730266 w 2408803"/>
                <a:gd name="connsiteY28" fmla="*/ 430877 h 2245516"/>
                <a:gd name="connsiteX29" fmla="*/ 1742090 w 2408803"/>
                <a:gd name="connsiteY29" fmla="*/ 600356 h 2245516"/>
                <a:gd name="connsiteX30" fmla="*/ 1722383 w 2408803"/>
                <a:gd name="connsiteY30" fmla="*/ 694949 h 2245516"/>
                <a:gd name="connsiteX31" fmla="*/ 1746031 w 2408803"/>
                <a:gd name="connsiteY31" fmla="*/ 758011 h 2245516"/>
                <a:gd name="connsiteX32" fmla="*/ 1702676 w 2408803"/>
                <a:gd name="connsiteY32" fmla="*/ 899901 h 2245516"/>
                <a:gd name="connsiteX33" fmla="*/ 1651438 w 2408803"/>
                <a:gd name="connsiteY33" fmla="*/ 966904 h 2245516"/>
                <a:gd name="connsiteX34" fmla="*/ 1651438 w 2408803"/>
                <a:gd name="connsiteY34" fmla="*/ 966904 h 2245516"/>
                <a:gd name="connsiteX35" fmla="*/ 1627790 w 2408803"/>
                <a:gd name="connsiteY35" fmla="*/ 986611 h 2245516"/>
                <a:gd name="connsiteX36" fmla="*/ 1604142 w 2408803"/>
                <a:gd name="connsiteY36" fmla="*/ 1128501 h 2245516"/>
                <a:gd name="connsiteX37" fmla="*/ 1533197 w 2408803"/>
                <a:gd name="connsiteY37" fmla="*/ 1258566 h 2245516"/>
                <a:gd name="connsiteX38" fmla="*/ 1509548 w 2408803"/>
                <a:gd name="connsiteY38" fmla="*/ 1309804 h 2245516"/>
                <a:gd name="connsiteX39" fmla="*/ 1525314 w 2408803"/>
                <a:gd name="connsiteY39" fmla="*/ 1408339 h 2245516"/>
                <a:gd name="connsiteX40" fmla="*/ 1560786 w 2408803"/>
                <a:gd name="connsiteY40" fmla="*/ 1424106 h 2245516"/>
                <a:gd name="connsiteX41" fmla="*/ 1600199 w 2408803"/>
                <a:gd name="connsiteY41" fmla="*/ 1479284 h 2245516"/>
                <a:gd name="connsiteX42" fmla="*/ 1848507 w 2408803"/>
                <a:gd name="connsiteY42" fmla="*/ 1550228 h 2245516"/>
                <a:gd name="connsiteX43" fmla="*/ 2077107 w 2408803"/>
                <a:gd name="connsiteY43" fmla="*/ 1609349 h 2245516"/>
                <a:gd name="connsiteX44" fmla="*/ 2211114 w 2408803"/>
                <a:gd name="connsiteY44" fmla="*/ 1652704 h 2245516"/>
                <a:gd name="connsiteX45" fmla="*/ 2325414 w 2408803"/>
                <a:gd name="connsiteY45" fmla="*/ 1696059 h 2245516"/>
                <a:gd name="connsiteX46" fmla="*/ 2360886 w 2408803"/>
                <a:gd name="connsiteY46" fmla="*/ 1849773 h 2245516"/>
                <a:gd name="connsiteX47" fmla="*/ 2388476 w 2408803"/>
                <a:gd name="connsiteY47" fmla="*/ 2050783 h 2245516"/>
                <a:gd name="connsiteX48" fmla="*/ 2408183 w 2408803"/>
                <a:gd name="connsiteY48" fmla="*/ 2232087 h 2245516"/>
                <a:gd name="connsiteX49" fmla="*/ 2404242 w 2408803"/>
                <a:gd name="connsiteY49" fmla="*/ 2232087 h 2245516"/>
                <a:gd name="connsiteX50" fmla="*/ 1229711 w 2408803"/>
                <a:gd name="connsiteY50" fmla="*/ 2236027 h 2245516"/>
                <a:gd name="connsiteX51" fmla="*/ 0 w 2408803"/>
                <a:gd name="connsiteY51" fmla="*/ 2232087 h 224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408803" h="2245516">
                  <a:moveTo>
                    <a:pt x="0" y="2232087"/>
                  </a:moveTo>
                  <a:cubicBezTo>
                    <a:pt x="1971" y="2188732"/>
                    <a:pt x="41385" y="1924003"/>
                    <a:pt x="59121" y="1834008"/>
                  </a:cubicBezTo>
                  <a:cubicBezTo>
                    <a:pt x="76857" y="1744013"/>
                    <a:pt x="79484" y="1724963"/>
                    <a:pt x="106417" y="1692118"/>
                  </a:cubicBezTo>
                  <a:cubicBezTo>
                    <a:pt x="133350" y="1659273"/>
                    <a:pt x="95907" y="1676353"/>
                    <a:pt x="220717" y="1636939"/>
                  </a:cubicBezTo>
                  <a:cubicBezTo>
                    <a:pt x="345527" y="1597525"/>
                    <a:pt x="844112" y="1463518"/>
                    <a:pt x="855280" y="1455635"/>
                  </a:cubicBezTo>
                  <a:cubicBezTo>
                    <a:pt x="866448" y="1447752"/>
                    <a:pt x="871046" y="1415566"/>
                    <a:pt x="878929" y="1400457"/>
                  </a:cubicBezTo>
                  <a:cubicBezTo>
                    <a:pt x="886812" y="1385348"/>
                    <a:pt x="900606" y="1389288"/>
                    <a:pt x="902576" y="1364983"/>
                  </a:cubicBezTo>
                  <a:cubicBezTo>
                    <a:pt x="904546" y="1340678"/>
                    <a:pt x="903233" y="1288783"/>
                    <a:pt x="890752" y="1254625"/>
                  </a:cubicBezTo>
                  <a:cubicBezTo>
                    <a:pt x="878271" y="1220467"/>
                    <a:pt x="846083" y="1193534"/>
                    <a:pt x="827690" y="1160032"/>
                  </a:cubicBezTo>
                  <a:cubicBezTo>
                    <a:pt x="809297" y="1126530"/>
                    <a:pt x="789589" y="1085145"/>
                    <a:pt x="780393" y="1053614"/>
                  </a:cubicBezTo>
                  <a:cubicBezTo>
                    <a:pt x="771197" y="1022083"/>
                    <a:pt x="779737" y="989896"/>
                    <a:pt x="772511" y="970846"/>
                  </a:cubicBezTo>
                  <a:cubicBezTo>
                    <a:pt x="765285" y="951796"/>
                    <a:pt x="751490" y="959021"/>
                    <a:pt x="737038" y="939314"/>
                  </a:cubicBezTo>
                  <a:cubicBezTo>
                    <a:pt x="722586" y="919607"/>
                    <a:pt x="696310" y="885449"/>
                    <a:pt x="685800" y="852604"/>
                  </a:cubicBezTo>
                  <a:cubicBezTo>
                    <a:pt x="675290" y="819759"/>
                    <a:pt x="672662" y="769836"/>
                    <a:pt x="673976" y="742246"/>
                  </a:cubicBezTo>
                  <a:cubicBezTo>
                    <a:pt x="675290" y="714656"/>
                    <a:pt x="692369" y="711371"/>
                    <a:pt x="693683" y="687066"/>
                  </a:cubicBezTo>
                  <a:cubicBezTo>
                    <a:pt x="694997" y="662761"/>
                    <a:pt x="685800" y="627288"/>
                    <a:pt x="681859" y="596414"/>
                  </a:cubicBezTo>
                  <a:cubicBezTo>
                    <a:pt x="677918" y="565540"/>
                    <a:pt x="666751" y="545833"/>
                    <a:pt x="670035" y="501821"/>
                  </a:cubicBezTo>
                  <a:cubicBezTo>
                    <a:pt x="673319" y="457809"/>
                    <a:pt x="687771" y="380952"/>
                    <a:pt x="701566" y="332342"/>
                  </a:cubicBezTo>
                  <a:cubicBezTo>
                    <a:pt x="715361" y="283732"/>
                    <a:pt x="728499" y="244318"/>
                    <a:pt x="752804" y="210159"/>
                  </a:cubicBezTo>
                  <a:cubicBezTo>
                    <a:pt x="777109" y="176000"/>
                    <a:pt x="796816" y="158921"/>
                    <a:pt x="847397" y="127390"/>
                  </a:cubicBezTo>
                  <a:cubicBezTo>
                    <a:pt x="897978" y="95859"/>
                    <a:pt x="986002" y="41994"/>
                    <a:pt x="1056290" y="20973"/>
                  </a:cubicBezTo>
                  <a:cubicBezTo>
                    <a:pt x="1126578" y="-48"/>
                    <a:pt x="1205405" y="-2019"/>
                    <a:pt x="1269124" y="1266"/>
                  </a:cubicBezTo>
                  <a:cubicBezTo>
                    <a:pt x="1332843" y="4550"/>
                    <a:pt x="1391307" y="24257"/>
                    <a:pt x="1438604" y="40680"/>
                  </a:cubicBezTo>
                  <a:cubicBezTo>
                    <a:pt x="1485901" y="57102"/>
                    <a:pt x="1526628" y="80751"/>
                    <a:pt x="1552904" y="99801"/>
                  </a:cubicBezTo>
                  <a:cubicBezTo>
                    <a:pt x="1579180" y="118851"/>
                    <a:pt x="1587063" y="135930"/>
                    <a:pt x="1596259" y="154980"/>
                  </a:cubicBezTo>
                  <a:cubicBezTo>
                    <a:pt x="1605455" y="174030"/>
                    <a:pt x="1598229" y="200306"/>
                    <a:pt x="1608082" y="214101"/>
                  </a:cubicBezTo>
                  <a:cubicBezTo>
                    <a:pt x="1617935" y="227896"/>
                    <a:pt x="1639614" y="221984"/>
                    <a:pt x="1655380" y="237749"/>
                  </a:cubicBezTo>
                  <a:cubicBezTo>
                    <a:pt x="1671146" y="253514"/>
                    <a:pt x="1690195" y="276506"/>
                    <a:pt x="1702676" y="308694"/>
                  </a:cubicBezTo>
                  <a:cubicBezTo>
                    <a:pt x="1715157" y="340882"/>
                    <a:pt x="1723697" y="382267"/>
                    <a:pt x="1730266" y="430877"/>
                  </a:cubicBezTo>
                  <a:cubicBezTo>
                    <a:pt x="1736835" y="479487"/>
                    <a:pt x="1743404" y="556344"/>
                    <a:pt x="1742090" y="600356"/>
                  </a:cubicBezTo>
                  <a:cubicBezTo>
                    <a:pt x="1740776" y="644368"/>
                    <a:pt x="1721726" y="668673"/>
                    <a:pt x="1722383" y="694949"/>
                  </a:cubicBezTo>
                  <a:cubicBezTo>
                    <a:pt x="1723040" y="721225"/>
                    <a:pt x="1749315" y="723852"/>
                    <a:pt x="1746031" y="758011"/>
                  </a:cubicBezTo>
                  <a:cubicBezTo>
                    <a:pt x="1742747" y="792170"/>
                    <a:pt x="1718441" y="865086"/>
                    <a:pt x="1702676" y="899901"/>
                  </a:cubicBezTo>
                  <a:cubicBezTo>
                    <a:pt x="1686911" y="934716"/>
                    <a:pt x="1651438" y="966904"/>
                    <a:pt x="1651438" y="966904"/>
                  </a:cubicBezTo>
                  <a:lnTo>
                    <a:pt x="1651438" y="966904"/>
                  </a:lnTo>
                  <a:cubicBezTo>
                    <a:pt x="1647497" y="970188"/>
                    <a:pt x="1635673" y="959678"/>
                    <a:pt x="1627790" y="986611"/>
                  </a:cubicBezTo>
                  <a:cubicBezTo>
                    <a:pt x="1619907" y="1013544"/>
                    <a:pt x="1619907" y="1083175"/>
                    <a:pt x="1604142" y="1128501"/>
                  </a:cubicBezTo>
                  <a:cubicBezTo>
                    <a:pt x="1588377" y="1173827"/>
                    <a:pt x="1548963" y="1228349"/>
                    <a:pt x="1533197" y="1258566"/>
                  </a:cubicBezTo>
                  <a:cubicBezTo>
                    <a:pt x="1517431" y="1288783"/>
                    <a:pt x="1510862" y="1284842"/>
                    <a:pt x="1509548" y="1309804"/>
                  </a:cubicBezTo>
                  <a:cubicBezTo>
                    <a:pt x="1508234" y="1334766"/>
                    <a:pt x="1516774" y="1389289"/>
                    <a:pt x="1525314" y="1408339"/>
                  </a:cubicBezTo>
                  <a:cubicBezTo>
                    <a:pt x="1533854" y="1427389"/>
                    <a:pt x="1549619" y="1410311"/>
                    <a:pt x="1560786" y="1424106"/>
                  </a:cubicBezTo>
                  <a:cubicBezTo>
                    <a:pt x="1571953" y="1437901"/>
                    <a:pt x="1552245" y="1458264"/>
                    <a:pt x="1600199" y="1479284"/>
                  </a:cubicBezTo>
                  <a:cubicBezTo>
                    <a:pt x="1648153" y="1500304"/>
                    <a:pt x="1769022" y="1528551"/>
                    <a:pt x="1848507" y="1550228"/>
                  </a:cubicBezTo>
                  <a:cubicBezTo>
                    <a:pt x="1927992" y="1571906"/>
                    <a:pt x="2016673" y="1592270"/>
                    <a:pt x="2077107" y="1609349"/>
                  </a:cubicBezTo>
                  <a:cubicBezTo>
                    <a:pt x="2137542" y="1626428"/>
                    <a:pt x="2169729" y="1638252"/>
                    <a:pt x="2211114" y="1652704"/>
                  </a:cubicBezTo>
                  <a:cubicBezTo>
                    <a:pt x="2252499" y="1667156"/>
                    <a:pt x="2300452" y="1663214"/>
                    <a:pt x="2325414" y="1696059"/>
                  </a:cubicBezTo>
                  <a:cubicBezTo>
                    <a:pt x="2350376" y="1728904"/>
                    <a:pt x="2350376" y="1790652"/>
                    <a:pt x="2360886" y="1849773"/>
                  </a:cubicBezTo>
                  <a:cubicBezTo>
                    <a:pt x="2371396" y="1908894"/>
                    <a:pt x="2380593" y="1987064"/>
                    <a:pt x="2388476" y="2050783"/>
                  </a:cubicBezTo>
                  <a:cubicBezTo>
                    <a:pt x="2396359" y="2114502"/>
                    <a:pt x="2405555" y="2201870"/>
                    <a:pt x="2408183" y="2232087"/>
                  </a:cubicBezTo>
                  <a:cubicBezTo>
                    <a:pt x="2410811" y="2262304"/>
                    <a:pt x="2404242" y="2232087"/>
                    <a:pt x="2404242" y="2232087"/>
                  </a:cubicBezTo>
                  <a:lnTo>
                    <a:pt x="1229711" y="2236027"/>
                  </a:lnTo>
                  <a:cubicBezTo>
                    <a:pt x="951187" y="2243253"/>
                    <a:pt x="614855" y="2234057"/>
                    <a:pt x="0" y="2232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5824980" y="5025839"/>
              <a:ext cx="172407" cy="616976"/>
            </a:xfrm>
            <a:custGeom>
              <a:avLst/>
              <a:gdLst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0 h 611879"/>
                <a:gd name="connsiteX1" fmla="*/ 105427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957 w 152237"/>
                <a:gd name="connsiteY0" fmla="*/ 0 h 616976"/>
                <a:gd name="connsiteX1" fmla="*/ 95087 w 152237"/>
                <a:gd name="connsiteY1" fmla="*/ 90768 h 616976"/>
                <a:gd name="connsiteX2" fmla="*/ 108534 w 152237"/>
                <a:gd name="connsiteY2" fmla="*/ 158003 h 616976"/>
                <a:gd name="connsiteX3" fmla="*/ 152237 w 152237"/>
                <a:gd name="connsiteY3" fmla="*/ 184897 h 616976"/>
                <a:gd name="connsiteX4" fmla="*/ 95087 w 152237"/>
                <a:gd name="connsiteY4" fmla="*/ 564777 h 616976"/>
                <a:gd name="connsiteX5" fmla="*/ 64831 w 152237"/>
                <a:gd name="connsiteY5" fmla="*/ 554691 h 616976"/>
                <a:gd name="connsiteX6" fmla="*/ 957 w 152237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28" h="616976">
                  <a:moveTo>
                    <a:pt x="957" y="0"/>
                  </a:moveTo>
                  <a:cubicBezTo>
                    <a:pt x="36815" y="65555"/>
                    <a:pt x="45781" y="66115"/>
                    <a:pt x="95087" y="90768"/>
                  </a:cubicBezTo>
                  <a:cubicBezTo>
                    <a:pt x="104052" y="145676"/>
                    <a:pt x="101810" y="183217"/>
                    <a:pt x="135428" y="208429"/>
                  </a:cubicBezTo>
                  <a:cubicBezTo>
                    <a:pt x="132066" y="277905"/>
                    <a:pt x="111896" y="504826"/>
                    <a:pt x="95087" y="564777"/>
                  </a:cubicBezTo>
                  <a:cubicBezTo>
                    <a:pt x="78278" y="624728"/>
                    <a:pt x="81080" y="647139"/>
                    <a:pt x="64831" y="554691"/>
                  </a:cubicBezTo>
                  <a:cubicBezTo>
                    <a:pt x="48582" y="462243"/>
                    <a:pt x="-8008" y="75640"/>
                    <a:pt x="9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/>
            <p:cNvSpPr/>
            <p:nvPr/>
          </p:nvSpPr>
          <p:spPr>
            <a:xfrm flipH="1">
              <a:off x="6084434" y="5005568"/>
              <a:ext cx="176497" cy="608216"/>
            </a:xfrm>
            <a:custGeom>
              <a:avLst/>
              <a:gdLst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735"/>
                <a:gd name="connsiteY0" fmla="*/ 21993 h 633872"/>
                <a:gd name="connsiteX1" fmla="*/ 105427 w 152735"/>
                <a:gd name="connsiteY1" fmla="*/ 112761 h 633872"/>
                <a:gd name="connsiteX2" fmla="*/ 115512 w 152735"/>
                <a:gd name="connsiteY2" fmla="*/ 169911 h 633872"/>
                <a:gd name="connsiteX3" fmla="*/ 152492 w 152735"/>
                <a:gd name="connsiteY3" fmla="*/ 206890 h 633872"/>
                <a:gd name="connsiteX4" fmla="*/ 95342 w 152735"/>
                <a:gd name="connsiteY4" fmla="*/ 586770 h 633872"/>
                <a:gd name="connsiteX5" fmla="*/ 51639 w 152735"/>
                <a:gd name="connsiteY5" fmla="*/ 566599 h 633872"/>
                <a:gd name="connsiteX6" fmla="*/ 1212 w 152735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15512 w 152492"/>
                <a:gd name="connsiteY2" fmla="*/ 169911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21993 h 633872"/>
                <a:gd name="connsiteX1" fmla="*/ 105427 w 152492"/>
                <a:gd name="connsiteY1" fmla="*/ 112761 h 633872"/>
                <a:gd name="connsiteX2" fmla="*/ 108789 w 152492"/>
                <a:gd name="connsiteY2" fmla="*/ 179996 h 633872"/>
                <a:gd name="connsiteX3" fmla="*/ 152492 w 152492"/>
                <a:gd name="connsiteY3" fmla="*/ 206890 h 633872"/>
                <a:gd name="connsiteX4" fmla="*/ 95342 w 152492"/>
                <a:gd name="connsiteY4" fmla="*/ 586770 h 633872"/>
                <a:gd name="connsiteX5" fmla="*/ 51639 w 152492"/>
                <a:gd name="connsiteY5" fmla="*/ 566599 h 633872"/>
                <a:gd name="connsiteX6" fmla="*/ 1212 w 152492"/>
                <a:gd name="connsiteY6" fmla="*/ 21993 h 633872"/>
                <a:gd name="connsiteX0" fmla="*/ 1212 w 152492"/>
                <a:gd name="connsiteY0" fmla="*/ 0 h 611879"/>
                <a:gd name="connsiteX1" fmla="*/ 105427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1212 w 152492"/>
                <a:gd name="connsiteY0" fmla="*/ 0 h 611879"/>
                <a:gd name="connsiteX1" fmla="*/ 95342 w 152492"/>
                <a:gd name="connsiteY1" fmla="*/ 90768 h 611879"/>
                <a:gd name="connsiteX2" fmla="*/ 108789 w 152492"/>
                <a:gd name="connsiteY2" fmla="*/ 158003 h 611879"/>
                <a:gd name="connsiteX3" fmla="*/ 152492 w 152492"/>
                <a:gd name="connsiteY3" fmla="*/ 184897 h 611879"/>
                <a:gd name="connsiteX4" fmla="*/ 95342 w 152492"/>
                <a:gd name="connsiteY4" fmla="*/ 564777 h 611879"/>
                <a:gd name="connsiteX5" fmla="*/ 51639 w 152492"/>
                <a:gd name="connsiteY5" fmla="*/ 544606 h 611879"/>
                <a:gd name="connsiteX6" fmla="*/ 1212 w 152492"/>
                <a:gd name="connsiteY6" fmla="*/ 0 h 611879"/>
                <a:gd name="connsiteX0" fmla="*/ 957 w 152237"/>
                <a:gd name="connsiteY0" fmla="*/ 0 h 616976"/>
                <a:gd name="connsiteX1" fmla="*/ 95087 w 152237"/>
                <a:gd name="connsiteY1" fmla="*/ 90768 h 616976"/>
                <a:gd name="connsiteX2" fmla="*/ 108534 w 152237"/>
                <a:gd name="connsiteY2" fmla="*/ 158003 h 616976"/>
                <a:gd name="connsiteX3" fmla="*/ 152237 w 152237"/>
                <a:gd name="connsiteY3" fmla="*/ 184897 h 616976"/>
                <a:gd name="connsiteX4" fmla="*/ 95087 w 152237"/>
                <a:gd name="connsiteY4" fmla="*/ 564777 h 616976"/>
                <a:gd name="connsiteX5" fmla="*/ 64831 w 152237"/>
                <a:gd name="connsiteY5" fmla="*/ 554691 h 616976"/>
                <a:gd name="connsiteX6" fmla="*/ 957 w 152237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08534 w 135428"/>
                <a:gd name="connsiteY2" fmla="*/ 158003 h 616976"/>
                <a:gd name="connsiteX3" fmla="*/ 135428 w 135428"/>
                <a:gd name="connsiteY3" fmla="*/ 208429 h 616976"/>
                <a:gd name="connsiteX4" fmla="*/ 95087 w 135428"/>
                <a:gd name="connsiteY4" fmla="*/ 564777 h 616976"/>
                <a:gd name="connsiteX5" fmla="*/ 64831 w 135428"/>
                <a:gd name="connsiteY5" fmla="*/ 554691 h 616976"/>
                <a:gd name="connsiteX6" fmla="*/ 957 w 135428"/>
                <a:gd name="connsiteY6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95087 w 135428"/>
                <a:gd name="connsiteY1" fmla="*/ 90768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957 w 135428"/>
                <a:gd name="connsiteY0" fmla="*/ 0 h 616976"/>
                <a:gd name="connsiteX1" fmla="*/ 85052 w 135428"/>
                <a:gd name="connsiteY1" fmla="*/ 94129 h 616976"/>
                <a:gd name="connsiteX2" fmla="*/ 135428 w 135428"/>
                <a:gd name="connsiteY2" fmla="*/ 208429 h 616976"/>
                <a:gd name="connsiteX3" fmla="*/ 95087 w 135428"/>
                <a:gd name="connsiteY3" fmla="*/ 564777 h 616976"/>
                <a:gd name="connsiteX4" fmla="*/ 64831 w 135428"/>
                <a:gd name="connsiteY4" fmla="*/ 554691 h 616976"/>
                <a:gd name="connsiteX5" fmla="*/ 957 w 135428"/>
                <a:gd name="connsiteY5" fmla="*/ 0 h 616976"/>
                <a:gd name="connsiteX0" fmla="*/ 680 w 165258"/>
                <a:gd name="connsiteY0" fmla="*/ 0 h 631958"/>
                <a:gd name="connsiteX1" fmla="*/ 114882 w 165258"/>
                <a:gd name="connsiteY1" fmla="*/ 107576 h 631958"/>
                <a:gd name="connsiteX2" fmla="*/ 165258 w 165258"/>
                <a:gd name="connsiteY2" fmla="*/ 221876 h 631958"/>
                <a:gd name="connsiteX3" fmla="*/ 124917 w 165258"/>
                <a:gd name="connsiteY3" fmla="*/ 578224 h 631958"/>
                <a:gd name="connsiteX4" fmla="*/ 94661 w 165258"/>
                <a:gd name="connsiteY4" fmla="*/ 568138 h 631958"/>
                <a:gd name="connsiteX5" fmla="*/ 680 w 165258"/>
                <a:gd name="connsiteY5" fmla="*/ 0 h 631958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5647"/>
                <a:gd name="connsiteY0" fmla="*/ 0 h 641425"/>
                <a:gd name="connsiteX1" fmla="*/ 115271 w 165647"/>
                <a:gd name="connsiteY1" fmla="*/ 107576 h 641425"/>
                <a:gd name="connsiteX2" fmla="*/ 165647 w 165647"/>
                <a:gd name="connsiteY2" fmla="*/ 221876 h 641425"/>
                <a:gd name="connsiteX3" fmla="*/ 125306 w 165647"/>
                <a:gd name="connsiteY3" fmla="*/ 578224 h 641425"/>
                <a:gd name="connsiteX4" fmla="*/ 95050 w 165647"/>
                <a:gd name="connsiteY4" fmla="*/ 568138 h 641425"/>
                <a:gd name="connsiteX5" fmla="*/ 1069 w 165647"/>
                <a:gd name="connsiteY5" fmla="*/ 0 h 641425"/>
                <a:gd name="connsiteX0" fmla="*/ 1069 w 166511"/>
                <a:gd name="connsiteY0" fmla="*/ 0 h 630644"/>
                <a:gd name="connsiteX1" fmla="*/ 115271 w 166511"/>
                <a:gd name="connsiteY1" fmla="*/ 107576 h 630644"/>
                <a:gd name="connsiteX2" fmla="*/ 165647 w 166511"/>
                <a:gd name="connsiteY2" fmla="*/ 221876 h 630644"/>
                <a:gd name="connsiteX3" fmla="*/ 143686 w 166511"/>
                <a:gd name="connsiteY3" fmla="*/ 416005 h 630644"/>
                <a:gd name="connsiteX4" fmla="*/ 125306 w 166511"/>
                <a:gd name="connsiteY4" fmla="*/ 578224 h 630644"/>
                <a:gd name="connsiteX5" fmla="*/ 95050 w 166511"/>
                <a:gd name="connsiteY5" fmla="*/ 568138 h 630644"/>
                <a:gd name="connsiteX6" fmla="*/ 1069 w 166511"/>
                <a:gd name="connsiteY6" fmla="*/ 0 h 630644"/>
                <a:gd name="connsiteX0" fmla="*/ 5716 w 171158"/>
                <a:gd name="connsiteY0" fmla="*/ 0 h 601393"/>
                <a:gd name="connsiteX1" fmla="*/ 119918 w 171158"/>
                <a:gd name="connsiteY1" fmla="*/ 107576 h 601393"/>
                <a:gd name="connsiteX2" fmla="*/ 170294 w 171158"/>
                <a:gd name="connsiteY2" fmla="*/ 221876 h 601393"/>
                <a:gd name="connsiteX3" fmla="*/ 148333 w 171158"/>
                <a:gd name="connsiteY3" fmla="*/ 416005 h 601393"/>
                <a:gd name="connsiteX4" fmla="*/ 129953 w 171158"/>
                <a:gd name="connsiteY4" fmla="*/ 578224 h 601393"/>
                <a:gd name="connsiteX5" fmla="*/ 99697 w 171158"/>
                <a:gd name="connsiteY5" fmla="*/ 568138 h 601393"/>
                <a:gd name="connsiteX6" fmla="*/ 22713 w 171158"/>
                <a:gd name="connsiteY6" fmla="*/ 276115 h 601393"/>
                <a:gd name="connsiteX7" fmla="*/ 5716 w 171158"/>
                <a:gd name="connsiteY7" fmla="*/ 0 h 601393"/>
                <a:gd name="connsiteX0" fmla="*/ 4248 w 179875"/>
                <a:gd name="connsiteY0" fmla="*/ 0 h 608216"/>
                <a:gd name="connsiteX1" fmla="*/ 128635 w 179875"/>
                <a:gd name="connsiteY1" fmla="*/ 114399 h 608216"/>
                <a:gd name="connsiteX2" fmla="*/ 179011 w 179875"/>
                <a:gd name="connsiteY2" fmla="*/ 228699 h 608216"/>
                <a:gd name="connsiteX3" fmla="*/ 157050 w 179875"/>
                <a:gd name="connsiteY3" fmla="*/ 422828 h 608216"/>
                <a:gd name="connsiteX4" fmla="*/ 138670 w 179875"/>
                <a:gd name="connsiteY4" fmla="*/ 585047 h 608216"/>
                <a:gd name="connsiteX5" fmla="*/ 108414 w 179875"/>
                <a:gd name="connsiteY5" fmla="*/ 574961 h 608216"/>
                <a:gd name="connsiteX6" fmla="*/ 31430 w 179875"/>
                <a:gd name="connsiteY6" fmla="*/ 282938 h 608216"/>
                <a:gd name="connsiteX7" fmla="*/ 4248 w 179875"/>
                <a:gd name="connsiteY7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74763 w 175627"/>
                <a:gd name="connsiteY2" fmla="*/ 228699 h 608216"/>
                <a:gd name="connsiteX3" fmla="*/ 152802 w 175627"/>
                <a:gd name="connsiteY3" fmla="*/ 422828 h 608216"/>
                <a:gd name="connsiteX4" fmla="*/ 134422 w 175627"/>
                <a:gd name="connsiteY4" fmla="*/ 585047 h 608216"/>
                <a:gd name="connsiteX5" fmla="*/ 104166 w 175627"/>
                <a:gd name="connsiteY5" fmla="*/ 574961 h 608216"/>
                <a:gd name="connsiteX6" fmla="*/ 27182 w 175627"/>
                <a:gd name="connsiteY6" fmla="*/ 282938 h 608216"/>
                <a:gd name="connsiteX7" fmla="*/ 0 w 175627"/>
                <a:gd name="connsiteY7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  <a:gd name="connsiteX0" fmla="*/ 0 w 175627"/>
                <a:gd name="connsiteY0" fmla="*/ 0 h 608216"/>
                <a:gd name="connsiteX1" fmla="*/ 124387 w 175627"/>
                <a:gd name="connsiteY1" fmla="*/ 114399 h 608216"/>
                <a:gd name="connsiteX2" fmla="*/ 129035 w 175627"/>
                <a:gd name="connsiteY2" fmla="*/ 173757 h 608216"/>
                <a:gd name="connsiteX3" fmla="*/ 174763 w 175627"/>
                <a:gd name="connsiteY3" fmla="*/ 228699 h 608216"/>
                <a:gd name="connsiteX4" fmla="*/ 152802 w 175627"/>
                <a:gd name="connsiteY4" fmla="*/ 422828 h 608216"/>
                <a:gd name="connsiteX5" fmla="*/ 134422 w 175627"/>
                <a:gd name="connsiteY5" fmla="*/ 585047 h 608216"/>
                <a:gd name="connsiteX6" fmla="*/ 104166 w 175627"/>
                <a:gd name="connsiteY6" fmla="*/ 574961 h 608216"/>
                <a:gd name="connsiteX7" fmla="*/ 27182 w 175627"/>
                <a:gd name="connsiteY7" fmla="*/ 282938 h 608216"/>
                <a:gd name="connsiteX8" fmla="*/ 0 w 175627"/>
                <a:gd name="connsiteY8" fmla="*/ 0 h 60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627" h="608216">
                  <a:moveTo>
                    <a:pt x="0" y="0"/>
                  </a:moveTo>
                  <a:cubicBezTo>
                    <a:pt x="35858" y="65555"/>
                    <a:pt x="98847" y="86334"/>
                    <a:pt x="124387" y="114399"/>
                  </a:cubicBezTo>
                  <a:cubicBezTo>
                    <a:pt x="120428" y="142221"/>
                    <a:pt x="120639" y="154707"/>
                    <a:pt x="129035" y="173757"/>
                  </a:cubicBezTo>
                  <a:cubicBezTo>
                    <a:pt x="137431" y="192807"/>
                    <a:pt x="152129" y="206522"/>
                    <a:pt x="174763" y="228699"/>
                  </a:cubicBezTo>
                  <a:cubicBezTo>
                    <a:pt x="180065" y="280673"/>
                    <a:pt x="159526" y="363437"/>
                    <a:pt x="152802" y="422828"/>
                  </a:cubicBezTo>
                  <a:cubicBezTo>
                    <a:pt x="146079" y="482219"/>
                    <a:pt x="143094" y="560260"/>
                    <a:pt x="134422" y="585047"/>
                  </a:cubicBezTo>
                  <a:cubicBezTo>
                    <a:pt x="125750" y="609834"/>
                    <a:pt x="122039" y="625312"/>
                    <a:pt x="104166" y="574961"/>
                  </a:cubicBezTo>
                  <a:cubicBezTo>
                    <a:pt x="86293" y="524610"/>
                    <a:pt x="42845" y="377628"/>
                    <a:pt x="27182" y="282938"/>
                  </a:cubicBezTo>
                  <a:cubicBezTo>
                    <a:pt x="11519" y="188248"/>
                    <a:pt x="9262" y="68464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337116" y="4057406"/>
            <a:ext cx="1373231" cy="1514022"/>
            <a:chOff x="6710347" y="4049438"/>
            <a:chExt cx="1373231" cy="1514022"/>
          </a:xfrm>
        </p:grpSpPr>
        <p:grpSp>
          <p:nvGrpSpPr>
            <p:cNvPr id="115" name="Group 114"/>
            <p:cNvGrpSpPr/>
            <p:nvPr/>
          </p:nvGrpSpPr>
          <p:grpSpPr>
            <a:xfrm>
              <a:off x="6710347" y="4049438"/>
              <a:ext cx="1373231" cy="1514022"/>
              <a:chOff x="7074776" y="3158061"/>
              <a:chExt cx="2034497" cy="2243086"/>
            </a:xfrm>
            <a:solidFill>
              <a:srgbClr val="FEB834"/>
            </a:solidFill>
          </p:grpSpPr>
          <p:sp>
            <p:nvSpPr>
              <p:cNvPr id="117" name="Freeform 116"/>
              <p:cNvSpPr/>
              <p:nvPr/>
            </p:nvSpPr>
            <p:spPr>
              <a:xfrm>
                <a:off x="7074776" y="4426168"/>
                <a:ext cx="2034497" cy="974979"/>
              </a:xfrm>
              <a:custGeom>
                <a:avLst/>
                <a:gdLst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11114 w 2408803"/>
                  <a:gd name="connsiteY9" fmla="*/ 386254 h 979066"/>
                  <a:gd name="connsiteX10" fmla="*/ 2325414 w 2408803"/>
                  <a:gd name="connsiteY10" fmla="*/ 429609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325414 w 2408803"/>
                  <a:gd name="connsiteY10" fmla="*/ 429609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068662 w 2408803"/>
                  <a:gd name="connsiteY10" fmla="*/ 480847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250722 w 2408803"/>
                  <a:gd name="connsiteY10" fmla="*/ 488729 h 979066"/>
                  <a:gd name="connsiteX11" fmla="*/ 2360886 w 2408803"/>
                  <a:gd name="connsiteY11" fmla="*/ 583323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8803"/>
                  <a:gd name="connsiteY0" fmla="*/ 0 h 979066"/>
                  <a:gd name="connsiteX1" fmla="*/ 1528551 w 2408803"/>
                  <a:gd name="connsiteY1" fmla="*/ 0 h 979066"/>
                  <a:gd name="connsiteX2" fmla="*/ 1523036 w 2408803"/>
                  <a:gd name="connsiteY2" fmla="*/ 9360 h 979066"/>
                  <a:gd name="connsiteX3" fmla="*/ 1509548 w 2408803"/>
                  <a:gd name="connsiteY3" fmla="*/ 43354 h 979066"/>
                  <a:gd name="connsiteX4" fmla="*/ 1525314 w 2408803"/>
                  <a:gd name="connsiteY4" fmla="*/ 141889 h 979066"/>
                  <a:gd name="connsiteX5" fmla="*/ 1560786 w 2408803"/>
                  <a:gd name="connsiteY5" fmla="*/ 157656 h 979066"/>
                  <a:gd name="connsiteX6" fmla="*/ 1600199 w 2408803"/>
                  <a:gd name="connsiteY6" fmla="*/ 212834 h 979066"/>
                  <a:gd name="connsiteX7" fmla="*/ 1848507 w 2408803"/>
                  <a:gd name="connsiteY7" fmla="*/ 283778 h 979066"/>
                  <a:gd name="connsiteX8" fmla="*/ 2077107 w 2408803"/>
                  <a:gd name="connsiteY8" fmla="*/ 342899 h 979066"/>
                  <a:gd name="connsiteX9" fmla="*/ 2225118 w 2408803"/>
                  <a:gd name="connsiteY9" fmla="*/ 342898 h 979066"/>
                  <a:gd name="connsiteX10" fmla="*/ 2250722 w 2408803"/>
                  <a:gd name="connsiteY10" fmla="*/ 488729 h 979066"/>
                  <a:gd name="connsiteX11" fmla="*/ 2328210 w 2408803"/>
                  <a:gd name="connsiteY11" fmla="*/ 654268 h 979066"/>
                  <a:gd name="connsiteX12" fmla="*/ 2388476 w 2408803"/>
                  <a:gd name="connsiteY12" fmla="*/ 784333 h 979066"/>
                  <a:gd name="connsiteX13" fmla="*/ 2408183 w 2408803"/>
                  <a:gd name="connsiteY13" fmla="*/ 965637 h 979066"/>
                  <a:gd name="connsiteX14" fmla="*/ 2404242 w 2408803"/>
                  <a:gd name="connsiteY14" fmla="*/ 965637 h 979066"/>
                  <a:gd name="connsiteX15" fmla="*/ 1229711 w 2408803"/>
                  <a:gd name="connsiteY15" fmla="*/ 969577 h 979066"/>
                  <a:gd name="connsiteX16" fmla="*/ 0 w 2408803"/>
                  <a:gd name="connsiteY16" fmla="*/ 965637 h 979066"/>
                  <a:gd name="connsiteX17" fmla="*/ 59121 w 2408803"/>
                  <a:gd name="connsiteY17" fmla="*/ 567558 h 979066"/>
                  <a:gd name="connsiteX18" fmla="*/ 106417 w 2408803"/>
                  <a:gd name="connsiteY18" fmla="*/ 425668 h 979066"/>
                  <a:gd name="connsiteX19" fmla="*/ 220717 w 2408803"/>
                  <a:gd name="connsiteY19" fmla="*/ 370489 h 979066"/>
                  <a:gd name="connsiteX20" fmla="*/ 855280 w 2408803"/>
                  <a:gd name="connsiteY20" fmla="*/ 189185 h 979066"/>
                  <a:gd name="connsiteX21" fmla="*/ 878929 w 2408803"/>
                  <a:gd name="connsiteY21" fmla="*/ 134007 h 979066"/>
                  <a:gd name="connsiteX22" fmla="*/ 902576 w 2408803"/>
                  <a:gd name="connsiteY22" fmla="*/ 98533 h 979066"/>
                  <a:gd name="connsiteX23" fmla="*/ 902083 w 2408803"/>
                  <a:gd name="connsiteY23" fmla="*/ 47049 h 979066"/>
                  <a:gd name="connsiteX24" fmla="*/ 893028 w 2408803"/>
                  <a:gd name="connsiteY24" fmla="*/ 0 h 979066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8 w 2409687"/>
                  <a:gd name="connsiteY9" fmla="*/ 342898 h 974979"/>
                  <a:gd name="connsiteX10" fmla="*/ 2250722 w 2409687"/>
                  <a:gd name="connsiteY10" fmla="*/ 488729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8 w 2409687"/>
                  <a:gd name="connsiteY9" fmla="*/ 342898 h 974979"/>
                  <a:gd name="connsiteX10" fmla="*/ 2250722 w 2409687"/>
                  <a:gd name="connsiteY10" fmla="*/ 488729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8 w 2409687"/>
                  <a:gd name="connsiteY9" fmla="*/ 342898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59121 w 2409687"/>
                  <a:gd name="connsiteY17" fmla="*/ 567558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6417 w 2409687"/>
                  <a:gd name="connsiteY18" fmla="*/ 425668 h 974979"/>
                  <a:gd name="connsiteX19" fmla="*/ 220717 w 2409687"/>
                  <a:gd name="connsiteY19" fmla="*/ 370489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6417 w 2409687"/>
                  <a:gd name="connsiteY18" fmla="*/ 425668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1749 w 2409687"/>
                  <a:gd name="connsiteY18" fmla="*/ 476905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101749 w 2409687"/>
                  <a:gd name="connsiteY18" fmla="*/ 476905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73740 w 2409687"/>
                  <a:gd name="connsiteY18" fmla="*/ 496612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  <a:gd name="connsiteX0" fmla="*/ 893028 w 2409687"/>
                  <a:gd name="connsiteY0" fmla="*/ 0 h 974979"/>
                  <a:gd name="connsiteX1" fmla="*/ 1528551 w 2409687"/>
                  <a:gd name="connsiteY1" fmla="*/ 0 h 974979"/>
                  <a:gd name="connsiteX2" fmla="*/ 1523036 w 2409687"/>
                  <a:gd name="connsiteY2" fmla="*/ 9360 h 974979"/>
                  <a:gd name="connsiteX3" fmla="*/ 1509548 w 2409687"/>
                  <a:gd name="connsiteY3" fmla="*/ 43354 h 974979"/>
                  <a:gd name="connsiteX4" fmla="*/ 1525314 w 2409687"/>
                  <a:gd name="connsiteY4" fmla="*/ 141889 h 974979"/>
                  <a:gd name="connsiteX5" fmla="*/ 1560786 w 2409687"/>
                  <a:gd name="connsiteY5" fmla="*/ 157656 h 974979"/>
                  <a:gd name="connsiteX6" fmla="*/ 1600199 w 2409687"/>
                  <a:gd name="connsiteY6" fmla="*/ 212834 h 974979"/>
                  <a:gd name="connsiteX7" fmla="*/ 1848507 w 2409687"/>
                  <a:gd name="connsiteY7" fmla="*/ 283778 h 974979"/>
                  <a:gd name="connsiteX8" fmla="*/ 2077107 w 2409687"/>
                  <a:gd name="connsiteY8" fmla="*/ 342899 h 974979"/>
                  <a:gd name="connsiteX9" fmla="*/ 2225119 w 2409687"/>
                  <a:gd name="connsiteY9" fmla="*/ 413843 h 974979"/>
                  <a:gd name="connsiteX10" fmla="*/ 2288068 w 2409687"/>
                  <a:gd name="connsiteY10" fmla="*/ 528143 h 974979"/>
                  <a:gd name="connsiteX11" fmla="*/ 2328210 w 2409687"/>
                  <a:gd name="connsiteY11" fmla="*/ 654268 h 974979"/>
                  <a:gd name="connsiteX12" fmla="*/ 2374472 w 2409687"/>
                  <a:gd name="connsiteY12" fmla="*/ 839513 h 974979"/>
                  <a:gd name="connsiteX13" fmla="*/ 2408183 w 2409687"/>
                  <a:gd name="connsiteY13" fmla="*/ 965637 h 974979"/>
                  <a:gd name="connsiteX14" fmla="*/ 2404242 w 2409687"/>
                  <a:gd name="connsiteY14" fmla="*/ 965637 h 974979"/>
                  <a:gd name="connsiteX15" fmla="*/ 1229711 w 2409687"/>
                  <a:gd name="connsiteY15" fmla="*/ 969577 h 974979"/>
                  <a:gd name="connsiteX16" fmla="*/ 0 w 2409687"/>
                  <a:gd name="connsiteY16" fmla="*/ 965637 h 974979"/>
                  <a:gd name="connsiteX17" fmla="*/ 40448 w 2409687"/>
                  <a:gd name="connsiteY17" fmla="*/ 693682 h 974979"/>
                  <a:gd name="connsiteX18" fmla="*/ 73740 w 2409687"/>
                  <a:gd name="connsiteY18" fmla="*/ 496612 h 974979"/>
                  <a:gd name="connsiteX19" fmla="*/ 253395 w 2409687"/>
                  <a:gd name="connsiteY19" fmla="*/ 354724 h 974979"/>
                  <a:gd name="connsiteX20" fmla="*/ 855280 w 2409687"/>
                  <a:gd name="connsiteY20" fmla="*/ 189185 h 974979"/>
                  <a:gd name="connsiteX21" fmla="*/ 878929 w 2409687"/>
                  <a:gd name="connsiteY21" fmla="*/ 134007 h 974979"/>
                  <a:gd name="connsiteX22" fmla="*/ 902576 w 2409687"/>
                  <a:gd name="connsiteY22" fmla="*/ 98533 h 974979"/>
                  <a:gd name="connsiteX23" fmla="*/ 902083 w 2409687"/>
                  <a:gd name="connsiteY23" fmla="*/ 47049 h 974979"/>
                  <a:gd name="connsiteX24" fmla="*/ 893028 w 2409687"/>
                  <a:gd name="connsiteY24" fmla="*/ 0 h 974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9687" h="974979">
                    <a:moveTo>
                      <a:pt x="893028" y="0"/>
                    </a:moveTo>
                    <a:lnTo>
                      <a:pt x="1528551" y="0"/>
                    </a:lnTo>
                    <a:lnTo>
                      <a:pt x="1523036" y="9360"/>
                    </a:lnTo>
                    <a:cubicBezTo>
                      <a:pt x="1514475" y="22169"/>
                      <a:pt x="1510534" y="24633"/>
                      <a:pt x="1509548" y="43354"/>
                    </a:cubicBezTo>
                    <a:cubicBezTo>
                      <a:pt x="1508234" y="68316"/>
                      <a:pt x="1516774" y="122839"/>
                      <a:pt x="1525314" y="141889"/>
                    </a:cubicBezTo>
                    <a:cubicBezTo>
                      <a:pt x="1533854" y="160939"/>
                      <a:pt x="1549619" y="143861"/>
                      <a:pt x="1560786" y="157656"/>
                    </a:cubicBezTo>
                    <a:cubicBezTo>
                      <a:pt x="1571953" y="171451"/>
                      <a:pt x="1552245" y="191814"/>
                      <a:pt x="1600199" y="212834"/>
                    </a:cubicBezTo>
                    <a:cubicBezTo>
                      <a:pt x="1648153" y="233854"/>
                      <a:pt x="1769022" y="262101"/>
                      <a:pt x="1848507" y="283778"/>
                    </a:cubicBezTo>
                    <a:cubicBezTo>
                      <a:pt x="1927992" y="305456"/>
                      <a:pt x="2014338" y="321222"/>
                      <a:pt x="2077107" y="342899"/>
                    </a:cubicBezTo>
                    <a:cubicBezTo>
                      <a:pt x="2139876" y="364576"/>
                      <a:pt x="2189959" y="382969"/>
                      <a:pt x="2225119" y="413843"/>
                    </a:cubicBezTo>
                    <a:cubicBezTo>
                      <a:pt x="2260279" y="444717"/>
                      <a:pt x="2270886" y="488072"/>
                      <a:pt x="2288068" y="528143"/>
                    </a:cubicBezTo>
                    <a:cubicBezTo>
                      <a:pt x="2305250" y="568214"/>
                      <a:pt x="2313809" y="602373"/>
                      <a:pt x="2328210" y="654268"/>
                    </a:cubicBezTo>
                    <a:cubicBezTo>
                      <a:pt x="2342611" y="706163"/>
                      <a:pt x="2361143" y="787618"/>
                      <a:pt x="2374472" y="839513"/>
                    </a:cubicBezTo>
                    <a:cubicBezTo>
                      <a:pt x="2387801" y="891408"/>
                      <a:pt x="2403221" y="944616"/>
                      <a:pt x="2408183" y="965637"/>
                    </a:cubicBezTo>
                    <a:cubicBezTo>
                      <a:pt x="2413145" y="986658"/>
                      <a:pt x="2404242" y="965637"/>
                      <a:pt x="2404242" y="965637"/>
                    </a:cubicBezTo>
                    <a:lnTo>
                      <a:pt x="1229711" y="969577"/>
                    </a:lnTo>
                    <a:cubicBezTo>
                      <a:pt x="951187" y="976803"/>
                      <a:pt x="614855" y="967607"/>
                      <a:pt x="0" y="965637"/>
                    </a:cubicBezTo>
                    <a:cubicBezTo>
                      <a:pt x="1971" y="922282"/>
                      <a:pt x="28158" y="771853"/>
                      <a:pt x="40448" y="693682"/>
                    </a:cubicBezTo>
                    <a:cubicBezTo>
                      <a:pt x="52738" y="615511"/>
                      <a:pt x="52254" y="572812"/>
                      <a:pt x="73740" y="496612"/>
                    </a:cubicBezTo>
                    <a:cubicBezTo>
                      <a:pt x="95226" y="420412"/>
                      <a:pt x="123138" y="405962"/>
                      <a:pt x="253395" y="354724"/>
                    </a:cubicBezTo>
                    <a:cubicBezTo>
                      <a:pt x="383652" y="303486"/>
                      <a:pt x="751024" y="225971"/>
                      <a:pt x="855280" y="189185"/>
                    </a:cubicBezTo>
                    <a:cubicBezTo>
                      <a:pt x="959536" y="152399"/>
                      <a:pt x="871046" y="149116"/>
                      <a:pt x="878929" y="134007"/>
                    </a:cubicBezTo>
                    <a:cubicBezTo>
                      <a:pt x="886812" y="118898"/>
                      <a:pt x="900606" y="122838"/>
                      <a:pt x="902576" y="98533"/>
                    </a:cubicBezTo>
                    <a:cubicBezTo>
                      <a:pt x="903561" y="86381"/>
                      <a:pt x="903726" y="67331"/>
                      <a:pt x="902083" y="47049"/>
                    </a:cubicBezTo>
                    <a:lnTo>
                      <a:pt x="89302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reeform 117"/>
              <p:cNvSpPr/>
              <p:nvPr/>
            </p:nvSpPr>
            <p:spPr>
              <a:xfrm>
                <a:off x="7205026" y="3158061"/>
                <a:ext cx="1664828" cy="1671156"/>
              </a:xfrm>
              <a:custGeom>
                <a:avLst/>
                <a:gdLst>
                  <a:gd name="connsiteX0" fmla="*/ 131823 w 1664828"/>
                  <a:gd name="connsiteY0" fmla="*/ 1630125 h 1640885"/>
                  <a:gd name="connsiteX1" fmla="*/ 52996 w 1664828"/>
                  <a:gd name="connsiteY1" fmla="*/ 1452763 h 1640885"/>
                  <a:gd name="connsiteX2" fmla="*/ 139706 w 1664828"/>
                  <a:gd name="connsiteY2" fmla="*/ 1326638 h 1640885"/>
                  <a:gd name="connsiteX3" fmla="*/ 187003 w 1664828"/>
                  <a:gd name="connsiteY3" fmla="*/ 1302990 h 1640885"/>
                  <a:gd name="connsiteX4" fmla="*/ 183061 w 1664828"/>
                  <a:gd name="connsiteY4" fmla="*/ 1220221 h 1640885"/>
                  <a:gd name="connsiteX5" fmla="*/ 155472 w 1664828"/>
                  <a:gd name="connsiteY5" fmla="*/ 1188690 h 1640885"/>
                  <a:gd name="connsiteX6" fmla="*/ 206709 w 1664828"/>
                  <a:gd name="connsiteY6" fmla="*/ 1109863 h 1640885"/>
                  <a:gd name="connsiteX7" fmla="*/ 254006 w 1664828"/>
                  <a:gd name="connsiteY7" fmla="*/ 1058625 h 1640885"/>
                  <a:gd name="connsiteX8" fmla="*/ 222475 w 1664828"/>
                  <a:gd name="connsiteY8" fmla="*/ 952207 h 1640885"/>
                  <a:gd name="connsiteX9" fmla="*/ 119999 w 1664828"/>
                  <a:gd name="connsiteY9" fmla="*/ 806376 h 1640885"/>
                  <a:gd name="connsiteX10" fmla="*/ 226416 w 1664828"/>
                  <a:gd name="connsiteY10" fmla="*/ 636897 h 1640885"/>
                  <a:gd name="connsiteX11" fmla="*/ 226416 w 1664828"/>
                  <a:gd name="connsiteY11" fmla="*/ 498949 h 1640885"/>
                  <a:gd name="connsiteX12" fmla="*/ 257947 w 1664828"/>
                  <a:gd name="connsiteY12" fmla="*/ 278232 h 1640885"/>
                  <a:gd name="connsiteX13" fmla="*/ 628437 w 1664828"/>
                  <a:gd name="connsiteY13" fmla="*/ 10218 h 1640885"/>
                  <a:gd name="connsiteX14" fmla="*/ 1089578 w 1664828"/>
                  <a:gd name="connsiteY14" fmla="*/ 65397 h 1640885"/>
                  <a:gd name="connsiteX15" fmla="*/ 1199937 w 1664828"/>
                  <a:gd name="connsiteY15" fmla="*/ 156049 h 1640885"/>
                  <a:gd name="connsiteX16" fmla="*/ 1361534 w 1664828"/>
                  <a:gd name="connsiteY16" fmla="*/ 219111 h 1640885"/>
                  <a:gd name="connsiteX17" fmla="*/ 1483716 w 1664828"/>
                  <a:gd name="connsiteY17" fmla="*/ 420121 h 1640885"/>
                  <a:gd name="connsiteX18" fmla="*/ 1436420 w 1664828"/>
                  <a:gd name="connsiteY18" fmla="*/ 609307 h 1640885"/>
                  <a:gd name="connsiteX19" fmla="*/ 1531013 w 1664828"/>
                  <a:gd name="connsiteY19" fmla="*/ 759080 h 1640885"/>
                  <a:gd name="connsiteX20" fmla="*/ 1503423 w 1664828"/>
                  <a:gd name="connsiteY20" fmla="*/ 960090 h 1640885"/>
                  <a:gd name="connsiteX21" fmla="*/ 1590134 w 1664828"/>
                  <a:gd name="connsiteY21" fmla="*/ 1074390 h 1640885"/>
                  <a:gd name="connsiteX22" fmla="*/ 1491599 w 1664828"/>
                  <a:gd name="connsiteY22" fmla="*/ 1322697 h 1640885"/>
                  <a:gd name="connsiteX23" fmla="*/ 1649254 w 1664828"/>
                  <a:gd name="connsiteY23" fmla="*/ 1460645 h 1640885"/>
                  <a:gd name="connsiteX24" fmla="*/ 1487658 w 1664828"/>
                  <a:gd name="connsiteY24" fmla="*/ 1602535 h 1640885"/>
                  <a:gd name="connsiteX25" fmla="*/ 131823 w 1664828"/>
                  <a:gd name="connsiteY25" fmla="*/ 1630125 h 1640885"/>
                  <a:gd name="connsiteX0" fmla="*/ 131823 w 1664828"/>
                  <a:gd name="connsiteY0" fmla="*/ 1630125 h 1640885"/>
                  <a:gd name="connsiteX1" fmla="*/ 52996 w 1664828"/>
                  <a:gd name="connsiteY1" fmla="*/ 1452763 h 1640885"/>
                  <a:gd name="connsiteX2" fmla="*/ 139706 w 1664828"/>
                  <a:gd name="connsiteY2" fmla="*/ 1326638 h 1640885"/>
                  <a:gd name="connsiteX3" fmla="*/ 187003 w 1664828"/>
                  <a:gd name="connsiteY3" fmla="*/ 1302990 h 1640885"/>
                  <a:gd name="connsiteX4" fmla="*/ 183061 w 1664828"/>
                  <a:gd name="connsiteY4" fmla="*/ 1220221 h 1640885"/>
                  <a:gd name="connsiteX5" fmla="*/ 155472 w 1664828"/>
                  <a:gd name="connsiteY5" fmla="*/ 1188690 h 1640885"/>
                  <a:gd name="connsiteX6" fmla="*/ 206709 w 1664828"/>
                  <a:gd name="connsiteY6" fmla="*/ 1109863 h 1640885"/>
                  <a:gd name="connsiteX7" fmla="*/ 254006 w 1664828"/>
                  <a:gd name="connsiteY7" fmla="*/ 1058625 h 1640885"/>
                  <a:gd name="connsiteX8" fmla="*/ 222475 w 1664828"/>
                  <a:gd name="connsiteY8" fmla="*/ 952207 h 1640885"/>
                  <a:gd name="connsiteX9" fmla="*/ 119999 w 1664828"/>
                  <a:gd name="connsiteY9" fmla="*/ 806376 h 1640885"/>
                  <a:gd name="connsiteX10" fmla="*/ 226416 w 1664828"/>
                  <a:gd name="connsiteY10" fmla="*/ 636897 h 1640885"/>
                  <a:gd name="connsiteX11" fmla="*/ 226416 w 1664828"/>
                  <a:gd name="connsiteY11" fmla="*/ 498949 h 1640885"/>
                  <a:gd name="connsiteX12" fmla="*/ 257947 w 1664828"/>
                  <a:gd name="connsiteY12" fmla="*/ 278232 h 1640885"/>
                  <a:gd name="connsiteX13" fmla="*/ 628437 w 1664828"/>
                  <a:gd name="connsiteY13" fmla="*/ 10218 h 1640885"/>
                  <a:gd name="connsiteX14" fmla="*/ 1089578 w 1664828"/>
                  <a:gd name="connsiteY14" fmla="*/ 65397 h 1640885"/>
                  <a:gd name="connsiteX15" fmla="*/ 1199937 w 1664828"/>
                  <a:gd name="connsiteY15" fmla="*/ 156049 h 1640885"/>
                  <a:gd name="connsiteX16" fmla="*/ 1361534 w 1664828"/>
                  <a:gd name="connsiteY16" fmla="*/ 219111 h 1640885"/>
                  <a:gd name="connsiteX17" fmla="*/ 1483716 w 1664828"/>
                  <a:gd name="connsiteY17" fmla="*/ 420121 h 1640885"/>
                  <a:gd name="connsiteX18" fmla="*/ 1436420 w 1664828"/>
                  <a:gd name="connsiteY18" fmla="*/ 609307 h 1640885"/>
                  <a:gd name="connsiteX19" fmla="*/ 1531013 w 1664828"/>
                  <a:gd name="connsiteY19" fmla="*/ 759080 h 1640885"/>
                  <a:gd name="connsiteX20" fmla="*/ 1503423 w 1664828"/>
                  <a:gd name="connsiteY20" fmla="*/ 960090 h 1640885"/>
                  <a:gd name="connsiteX21" fmla="*/ 1590134 w 1664828"/>
                  <a:gd name="connsiteY21" fmla="*/ 1074390 h 1640885"/>
                  <a:gd name="connsiteX22" fmla="*/ 1491599 w 1664828"/>
                  <a:gd name="connsiteY22" fmla="*/ 1322697 h 1640885"/>
                  <a:gd name="connsiteX23" fmla="*/ 1649254 w 1664828"/>
                  <a:gd name="connsiteY23" fmla="*/ 1460645 h 1640885"/>
                  <a:gd name="connsiteX24" fmla="*/ 1487658 w 1664828"/>
                  <a:gd name="connsiteY24" fmla="*/ 1602535 h 1640885"/>
                  <a:gd name="connsiteX25" fmla="*/ 131823 w 1664828"/>
                  <a:gd name="connsiteY25" fmla="*/ 1630125 h 1640885"/>
                  <a:gd name="connsiteX0" fmla="*/ 131823 w 1664828"/>
                  <a:gd name="connsiteY0" fmla="*/ 1630125 h 1640885"/>
                  <a:gd name="connsiteX1" fmla="*/ 52996 w 1664828"/>
                  <a:gd name="connsiteY1" fmla="*/ 1452763 h 1640885"/>
                  <a:gd name="connsiteX2" fmla="*/ 139706 w 1664828"/>
                  <a:gd name="connsiteY2" fmla="*/ 1326638 h 1640885"/>
                  <a:gd name="connsiteX3" fmla="*/ 187003 w 1664828"/>
                  <a:gd name="connsiteY3" fmla="*/ 1302990 h 1640885"/>
                  <a:gd name="connsiteX4" fmla="*/ 183061 w 1664828"/>
                  <a:gd name="connsiteY4" fmla="*/ 1220221 h 1640885"/>
                  <a:gd name="connsiteX5" fmla="*/ 155472 w 1664828"/>
                  <a:gd name="connsiteY5" fmla="*/ 1188690 h 1640885"/>
                  <a:gd name="connsiteX6" fmla="*/ 206709 w 1664828"/>
                  <a:gd name="connsiteY6" fmla="*/ 1109863 h 1640885"/>
                  <a:gd name="connsiteX7" fmla="*/ 254006 w 1664828"/>
                  <a:gd name="connsiteY7" fmla="*/ 1058625 h 1640885"/>
                  <a:gd name="connsiteX8" fmla="*/ 222475 w 1664828"/>
                  <a:gd name="connsiteY8" fmla="*/ 952207 h 1640885"/>
                  <a:gd name="connsiteX9" fmla="*/ 119999 w 1664828"/>
                  <a:gd name="connsiteY9" fmla="*/ 806376 h 1640885"/>
                  <a:gd name="connsiteX10" fmla="*/ 226416 w 1664828"/>
                  <a:gd name="connsiteY10" fmla="*/ 636897 h 1640885"/>
                  <a:gd name="connsiteX11" fmla="*/ 226416 w 1664828"/>
                  <a:gd name="connsiteY11" fmla="*/ 498949 h 1640885"/>
                  <a:gd name="connsiteX12" fmla="*/ 257947 w 1664828"/>
                  <a:gd name="connsiteY12" fmla="*/ 278232 h 1640885"/>
                  <a:gd name="connsiteX13" fmla="*/ 628437 w 1664828"/>
                  <a:gd name="connsiteY13" fmla="*/ 10218 h 1640885"/>
                  <a:gd name="connsiteX14" fmla="*/ 1089578 w 1664828"/>
                  <a:gd name="connsiteY14" fmla="*/ 65397 h 1640885"/>
                  <a:gd name="connsiteX15" fmla="*/ 1199937 w 1664828"/>
                  <a:gd name="connsiteY15" fmla="*/ 156049 h 1640885"/>
                  <a:gd name="connsiteX16" fmla="*/ 1361534 w 1664828"/>
                  <a:gd name="connsiteY16" fmla="*/ 219111 h 1640885"/>
                  <a:gd name="connsiteX17" fmla="*/ 1483716 w 1664828"/>
                  <a:gd name="connsiteY17" fmla="*/ 420121 h 1640885"/>
                  <a:gd name="connsiteX18" fmla="*/ 1436420 w 1664828"/>
                  <a:gd name="connsiteY18" fmla="*/ 609307 h 1640885"/>
                  <a:gd name="connsiteX19" fmla="*/ 1531013 w 1664828"/>
                  <a:gd name="connsiteY19" fmla="*/ 759080 h 1640885"/>
                  <a:gd name="connsiteX20" fmla="*/ 1503423 w 1664828"/>
                  <a:gd name="connsiteY20" fmla="*/ 960090 h 1640885"/>
                  <a:gd name="connsiteX21" fmla="*/ 1590134 w 1664828"/>
                  <a:gd name="connsiteY21" fmla="*/ 1074390 h 1640885"/>
                  <a:gd name="connsiteX22" fmla="*/ 1491599 w 1664828"/>
                  <a:gd name="connsiteY22" fmla="*/ 1322697 h 1640885"/>
                  <a:gd name="connsiteX23" fmla="*/ 1649254 w 1664828"/>
                  <a:gd name="connsiteY23" fmla="*/ 1460645 h 1640885"/>
                  <a:gd name="connsiteX24" fmla="*/ 1487658 w 1664828"/>
                  <a:gd name="connsiteY24" fmla="*/ 1602535 h 1640885"/>
                  <a:gd name="connsiteX25" fmla="*/ 131823 w 1664828"/>
                  <a:gd name="connsiteY25" fmla="*/ 1630125 h 1640885"/>
                  <a:gd name="connsiteX0" fmla="*/ 131823 w 1664828"/>
                  <a:gd name="connsiteY0" fmla="*/ 1638599 h 1649359"/>
                  <a:gd name="connsiteX1" fmla="*/ 52996 w 1664828"/>
                  <a:gd name="connsiteY1" fmla="*/ 1461237 h 1649359"/>
                  <a:gd name="connsiteX2" fmla="*/ 139706 w 1664828"/>
                  <a:gd name="connsiteY2" fmla="*/ 1335112 h 1649359"/>
                  <a:gd name="connsiteX3" fmla="*/ 187003 w 1664828"/>
                  <a:gd name="connsiteY3" fmla="*/ 1311464 h 1649359"/>
                  <a:gd name="connsiteX4" fmla="*/ 183061 w 1664828"/>
                  <a:gd name="connsiteY4" fmla="*/ 1228695 h 1649359"/>
                  <a:gd name="connsiteX5" fmla="*/ 155472 w 1664828"/>
                  <a:gd name="connsiteY5" fmla="*/ 1197164 h 1649359"/>
                  <a:gd name="connsiteX6" fmla="*/ 206709 w 1664828"/>
                  <a:gd name="connsiteY6" fmla="*/ 1118337 h 1649359"/>
                  <a:gd name="connsiteX7" fmla="*/ 254006 w 1664828"/>
                  <a:gd name="connsiteY7" fmla="*/ 1067099 h 1649359"/>
                  <a:gd name="connsiteX8" fmla="*/ 222475 w 1664828"/>
                  <a:gd name="connsiteY8" fmla="*/ 960681 h 1649359"/>
                  <a:gd name="connsiteX9" fmla="*/ 119999 w 1664828"/>
                  <a:gd name="connsiteY9" fmla="*/ 814850 h 1649359"/>
                  <a:gd name="connsiteX10" fmla="*/ 226416 w 1664828"/>
                  <a:gd name="connsiteY10" fmla="*/ 645371 h 1649359"/>
                  <a:gd name="connsiteX11" fmla="*/ 226416 w 1664828"/>
                  <a:gd name="connsiteY11" fmla="*/ 507423 h 1649359"/>
                  <a:gd name="connsiteX12" fmla="*/ 257947 w 1664828"/>
                  <a:gd name="connsiteY12" fmla="*/ 286706 h 1649359"/>
                  <a:gd name="connsiteX13" fmla="*/ 628437 w 1664828"/>
                  <a:gd name="connsiteY13" fmla="*/ 18692 h 1649359"/>
                  <a:gd name="connsiteX14" fmla="*/ 1069872 w 1664828"/>
                  <a:gd name="connsiteY14" fmla="*/ 38398 h 1649359"/>
                  <a:gd name="connsiteX15" fmla="*/ 1199937 w 1664828"/>
                  <a:gd name="connsiteY15" fmla="*/ 164523 h 1649359"/>
                  <a:gd name="connsiteX16" fmla="*/ 1361534 w 1664828"/>
                  <a:gd name="connsiteY16" fmla="*/ 227585 h 1649359"/>
                  <a:gd name="connsiteX17" fmla="*/ 1483716 w 1664828"/>
                  <a:gd name="connsiteY17" fmla="*/ 428595 h 1649359"/>
                  <a:gd name="connsiteX18" fmla="*/ 1436420 w 1664828"/>
                  <a:gd name="connsiteY18" fmla="*/ 617781 h 1649359"/>
                  <a:gd name="connsiteX19" fmla="*/ 1531013 w 1664828"/>
                  <a:gd name="connsiteY19" fmla="*/ 767554 h 1649359"/>
                  <a:gd name="connsiteX20" fmla="*/ 1503423 w 1664828"/>
                  <a:gd name="connsiteY20" fmla="*/ 968564 h 1649359"/>
                  <a:gd name="connsiteX21" fmla="*/ 1590134 w 1664828"/>
                  <a:gd name="connsiteY21" fmla="*/ 1082864 h 1649359"/>
                  <a:gd name="connsiteX22" fmla="*/ 1491599 w 1664828"/>
                  <a:gd name="connsiteY22" fmla="*/ 1331171 h 1649359"/>
                  <a:gd name="connsiteX23" fmla="*/ 1649254 w 1664828"/>
                  <a:gd name="connsiteY23" fmla="*/ 1469119 h 1649359"/>
                  <a:gd name="connsiteX24" fmla="*/ 1487658 w 1664828"/>
                  <a:gd name="connsiteY24" fmla="*/ 1611009 h 1649359"/>
                  <a:gd name="connsiteX25" fmla="*/ 131823 w 1664828"/>
                  <a:gd name="connsiteY25" fmla="*/ 1638599 h 1649359"/>
                  <a:gd name="connsiteX0" fmla="*/ 131823 w 1664828"/>
                  <a:gd name="connsiteY0" fmla="*/ 1638599 h 1671156"/>
                  <a:gd name="connsiteX1" fmla="*/ 52996 w 1664828"/>
                  <a:gd name="connsiteY1" fmla="*/ 1461237 h 1671156"/>
                  <a:gd name="connsiteX2" fmla="*/ 139706 w 1664828"/>
                  <a:gd name="connsiteY2" fmla="*/ 1335112 h 1671156"/>
                  <a:gd name="connsiteX3" fmla="*/ 187003 w 1664828"/>
                  <a:gd name="connsiteY3" fmla="*/ 1311464 h 1671156"/>
                  <a:gd name="connsiteX4" fmla="*/ 183061 w 1664828"/>
                  <a:gd name="connsiteY4" fmla="*/ 1228695 h 1671156"/>
                  <a:gd name="connsiteX5" fmla="*/ 155472 w 1664828"/>
                  <a:gd name="connsiteY5" fmla="*/ 1197164 h 1671156"/>
                  <a:gd name="connsiteX6" fmla="*/ 206709 w 1664828"/>
                  <a:gd name="connsiteY6" fmla="*/ 1118337 h 1671156"/>
                  <a:gd name="connsiteX7" fmla="*/ 254006 w 1664828"/>
                  <a:gd name="connsiteY7" fmla="*/ 1067099 h 1671156"/>
                  <a:gd name="connsiteX8" fmla="*/ 222475 w 1664828"/>
                  <a:gd name="connsiteY8" fmla="*/ 960681 h 1671156"/>
                  <a:gd name="connsiteX9" fmla="*/ 119999 w 1664828"/>
                  <a:gd name="connsiteY9" fmla="*/ 814850 h 1671156"/>
                  <a:gd name="connsiteX10" fmla="*/ 226416 w 1664828"/>
                  <a:gd name="connsiteY10" fmla="*/ 645371 h 1671156"/>
                  <a:gd name="connsiteX11" fmla="*/ 226416 w 1664828"/>
                  <a:gd name="connsiteY11" fmla="*/ 507423 h 1671156"/>
                  <a:gd name="connsiteX12" fmla="*/ 257947 w 1664828"/>
                  <a:gd name="connsiteY12" fmla="*/ 286706 h 1671156"/>
                  <a:gd name="connsiteX13" fmla="*/ 628437 w 1664828"/>
                  <a:gd name="connsiteY13" fmla="*/ 18692 h 1671156"/>
                  <a:gd name="connsiteX14" fmla="*/ 1069872 w 1664828"/>
                  <a:gd name="connsiteY14" fmla="*/ 38398 h 1671156"/>
                  <a:gd name="connsiteX15" fmla="*/ 1199937 w 1664828"/>
                  <a:gd name="connsiteY15" fmla="*/ 164523 h 1671156"/>
                  <a:gd name="connsiteX16" fmla="*/ 1361534 w 1664828"/>
                  <a:gd name="connsiteY16" fmla="*/ 227585 h 1671156"/>
                  <a:gd name="connsiteX17" fmla="*/ 1483716 w 1664828"/>
                  <a:gd name="connsiteY17" fmla="*/ 428595 h 1671156"/>
                  <a:gd name="connsiteX18" fmla="*/ 1436420 w 1664828"/>
                  <a:gd name="connsiteY18" fmla="*/ 617781 h 1671156"/>
                  <a:gd name="connsiteX19" fmla="*/ 1531013 w 1664828"/>
                  <a:gd name="connsiteY19" fmla="*/ 767554 h 1671156"/>
                  <a:gd name="connsiteX20" fmla="*/ 1503423 w 1664828"/>
                  <a:gd name="connsiteY20" fmla="*/ 968564 h 1671156"/>
                  <a:gd name="connsiteX21" fmla="*/ 1590134 w 1664828"/>
                  <a:gd name="connsiteY21" fmla="*/ 1082864 h 1671156"/>
                  <a:gd name="connsiteX22" fmla="*/ 1491599 w 1664828"/>
                  <a:gd name="connsiteY22" fmla="*/ 1331171 h 1671156"/>
                  <a:gd name="connsiteX23" fmla="*/ 1649254 w 1664828"/>
                  <a:gd name="connsiteY23" fmla="*/ 1469119 h 1671156"/>
                  <a:gd name="connsiteX24" fmla="*/ 1487658 w 1664828"/>
                  <a:gd name="connsiteY24" fmla="*/ 1654364 h 1671156"/>
                  <a:gd name="connsiteX25" fmla="*/ 131823 w 1664828"/>
                  <a:gd name="connsiteY25" fmla="*/ 1638599 h 167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4828" h="1671156">
                    <a:moveTo>
                      <a:pt x="131823" y="1638599"/>
                    </a:moveTo>
                    <a:cubicBezTo>
                      <a:pt x="-107287" y="1606411"/>
                      <a:pt x="51682" y="1511818"/>
                      <a:pt x="52996" y="1461237"/>
                    </a:cubicBezTo>
                    <a:cubicBezTo>
                      <a:pt x="54310" y="1410656"/>
                      <a:pt x="117372" y="1360074"/>
                      <a:pt x="139706" y="1335112"/>
                    </a:cubicBezTo>
                    <a:cubicBezTo>
                      <a:pt x="162040" y="1310150"/>
                      <a:pt x="179777" y="1329200"/>
                      <a:pt x="187003" y="1311464"/>
                    </a:cubicBezTo>
                    <a:cubicBezTo>
                      <a:pt x="194229" y="1293728"/>
                      <a:pt x="188316" y="1247745"/>
                      <a:pt x="183061" y="1228695"/>
                    </a:cubicBezTo>
                    <a:cubicBezTo>
                      <a:pt x="177806" y="1209645"/>
                      <a:pt x="151531" y="1215557"/>
                      <a:pt x="155472" y="1197164"/>
                    </a:cubicBezTo>
                    <a:cubicBezTo>
                      <a:pt x="159413" y="1178771"/>
                      <a:pt x="190287" y="1140014"/>
                      <a:pt x="206709" y="1118337"/>
                    </a:cubicBezTo>
                    <a:cubicBezTo>
                      <a:pt x="223131" y="1096660"/>
                      <a:pt x="251378" y="1093375"/>
                      <a:pt x="254006" y="1067099"/>
                    </a:cubicBezTo>
                    <a:cubicBezTo>
                      <a:pt x="256634" y="1040823"/>
                      <a:pt x="244810" y="1002722"/>
                      <a:pt x="222475" y="960681"/>
                    </a:cubicBezTo>
                    <a:cubicBezTo>
                      <a:pt x="200141" y="918639"/>
                      <a:pt x="119342" y="867402"/>
                      <a:pt x="119999" y="814850"/>
                    </a:cubicBezTo>
                    <a:cubicBezTo>
                      <a:pt x="120656" y="762298"/>
                      <a:pt x="208680" y="696609"/>
                      <a:pt x="226416" y="645371"/>
                    </a:cubicBezTo>
                    <a:cubicBezTo>
                      <a:pt x="244152" y="594133"/>
                      <a:pt x="221161" y="567200"/>
                      <a:pt x="226416" y="507423"/>
                    </a:cubicBezTo>
                    <a:cubicBezTo>
                      <a:pt x="231671" y="447646"/>
                      <a:pt x="190944" y="368161"/>
                      <a:pt x="257947" y="286706"/>
                    </a:cubicBezTo>
                    <a:cubicBezTo>
                      <a:pt x="324950" y="205251"/>
                      <a:pt x="493116" y="60077"/>
                      <a:pt x="628437" y="18692"/>
                    </a:cubicBezTo>
                    <a:cubicBezTo>
                      <a:pt x="763758" y="-22693"/>
                      <a:pt x="974622" y="14093"/>
                      <a:pt x="1069872" y="38398"/>
                    </a:cubicBezTo>
                    <a:cubicBezTo>
                      <a:pt x="1165122" y="62703"/>
                      <a:pt x="1194025" y="134962"/>
                      <a:pt x="1199937" y="164523"/>
                    </a:cubicBezTo>
                    <a:cubicBezTo>
                      <a:pt x="1245263" y="190142"/>
                      <a:pt x="1314238" y="183573"/>
                      <a:pt x="1361534" y="227585"/>
                    </a:cubicBezTo>
                    <a:cubicBezTo>
                      <a:pt x="1408830" y="271597"/>
                      <a:pt x="1471235" y="363562"/>
                      <a:pt x="1483716" y="428595"/>
                    </a:cubicBezTo>
                    <a:cubicBezTo>
                      <a:pt x="1496197" y="493628"/>
                      <a:pt x="1428537" y="561288"/>
                      <a:pt x="1436420" y="617781"/>
                    </a:cubicBezTo>
                    <a:cubicBezTo>
                      <a:pt x="1444303" y="674274"/>
                      <a:pt x="1519846" y="709090"/>
                      <a:pt x="1531013" y="767554"/>
                    </a:cubicBezTo>
                    <a:cubicBezTo>
                      <a:pt x="1542180" y="826018"/>
                      <a:pt x="1493569" y="916012"/>
                      <a:pt x="1503423" y="968564"/>
                    </a:cubicBezTo>
                    <a:cubicBezTo>
                      <a:pt x="1513277" y="1021116"/>
                      <a:pt x="1592105" y="1022430"/>
                      <a:pt x="1590134" y="1082864"/>
                    </a:cubicBezTo>
                    <a:cubicBezTo>
                      <a:pt x="1588163" y="1143298"/>
                      <a:pt x="1481746" y="1266795"/>
                      <a:pt x="1491599" y="1331171"/>
                    </a:cubicBezTo>
                    <a:cubicBezTo>
                      <a:pt x="1501452" y="1395547"/>
                      <a:pt x="1649911" y="1422479"/>
                      <a:pt x="1649254" y="1469119"/>
                    </a:cubicBezTo>
                    <a:cubicBezTo>
                      <a:pt x="1648597" y="1515759"/>
                      <a:pt x="1739906" y="1624147"/>
                      <a:pt x="1487658" y="1654364"/>
                    </a:cubicBezTo>
                    <a:cubicBezTo>
                      <a:pt x="1235410" y="1684581"/>
                      <a:pt x="370933" y="1670787"/>
                      <a:pt x="131823" y="163859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6" name="Freeform 115"/>
            <p:cNvSpPr/>
            <p:nvPr/>
          </p:nvSpPr>
          <p:spPr>
            <a:xfrm rot="21330852" flipH="1">
              <a:off x="7112286" y="5172776"/>
              <a:ext cx="482232" cy="335501"/>
            </a:xfrm>
            <a:custGeom>
              <a:avLst/>
              <a:gdLst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7760"/>
                <a:gd name="connsiteY0" fmla="*/ 16730 h 264802"/>
                <a:gd name="connsiteX1" fmla="*/ 150950 w 367760"/>
                <a:gd name="connsiteY1" fmla="*/ 152917 h 264802"/>
                <a:gd name="connsiteX2" fmla="*/ 184997 w 367760"/>
                <a:gd name="connsiteY2" fmla="*/ 186964 h 264802"/>
                <a:gd name="connsiteX3" fmla="*/ 243363 w 367760"/>
                <a:gd name="connsiteY3" fmla="*/ 84824 h 264802"/>
                <a:gd name="connsiteX4" fmla="*/ 272546 w 367760"/>
                <a:gd name="connsiteY4" fmla="*/ 7003 h 264802"/>
                <a:gd name="connsiteX5" fmla="*/ 296865 w 367760"/>
                <a:gd name="connsiteY5" fmla="*/ 7003 h 264802"/>
                <a:gd name="connsiteX6" fmla="*/ 345503 w 367760"/>
                <a:gd name="connsiteY6" fmla="*/ 36186 h 264802"/>
                <a:gd name="connsiteX7" fmla="*/ 364959 w 367760"/>
                <a:gd name="connsiteY7" fmla="*/ 94552 h 264802"/>
                <a:gd name="connsiteX8" fmla="*/ 287137 w 367760"/>
                <a:gd name="connsiteY8" fmla="*/ 118871 h 264802"/>
                <a:gd name="connsiteX9" fmla="*/ 184997 w 367760"/>
                <a:gd name="connsiteY9" fmla="*/ 264786 h 264802"/>
                <a:gd name="connsiteX10" fmla="*/ 82856 w 367760"/>
                <a:gd name="connsiteY10" fmla="*/ 109143 h 264802"/>
                <a:gd name="connsiteX11" fmla="*/ 14763 w 367760"/>
                <a:gd name="connsiteY11" fmla="*/ 89688 h 264802"/>
                <a:gd name="connsiteX12" fmla="*/ 171 w 367760"/>
                <a:gd name="connsiteY12" fmla="*/ 94552 h 264802"/>
                <a:gd name="connsiteX13" fmla="*/ 63401 w 367760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64802"/>
                <a:gd name="connsiteX1" fmla="*/ 150950 w 364959"/>
                <a:gd name="connsiteY1" fmla="*/ 152917 h 264802"/>
                <a:gd name="connsiteX2" fmla="*/ 184997 w 364959"/>
                <a:gd name="connsiteY2" fmla="*/ 186964 h 264802"/>
                <a:gd name="connsiteX3" fmla="*/ 243363 w 364959"/>
                <a:gd name="connsiteY3" fmla="*/ 84824 h 264802"/>
                <a:gd name="connsiteX4" fmla="*/ 272546 w 364959"/>
                <a:gd name="connsiteY4" fmla="*/ 7003 h 264802"/>
                <a:gd name="connsiteX5" fmla="*/ 296865 w 364959"/>
                <a:gd name="connsiteY5" fmla="*/ 7003 h 264802"/>
                <a:gd name="connsiteX6" fmla="*/ 345503 w 364959"/>
                <a:gd name="connsiteY6" fmla="*/ 36186 h 264802"/>
                <a:gd name="connsiteX7" fmla="*/ 364959 w 364959"/>
                <a:gd name="connsiteY7" fmla="*/ 94552 h 264802"/>
                <a:gd name="connsiteX8" fmla="*/ 287137 w 364959"/>
                <a:gd name="connsiteY8" fmla="*/ 118871 h 264802"/>
                <a:gd name="connsiteX9" fmla="*/ 184997 w 364959"/>
                <a:gd name="connsiteY9" fmla="*/ 264786 h 264802"/>
                <a:gd name="connsiteX10" fmla="*/ 82856 w 364959"/>
                <a:gd name="connsiteY10" fmla="*/ 109143 h 264802"/>
                <a:gd name="connsiteX11" fmla="*/ 14763 w 364959"/>
                <a:gd name="connsiteY11" fmla="*/ 89688 h 264802"/>
                <a:gd name="connsiteX12" fmla="*/ 171 w 364959"/>
                <a:gd name="connsiteY12" fmla="*/ 94552 h 264802"/>
                <a:gd name="connsiteX13" fmla="*/ 63401 w 364959"/>
                <a:gd name="connsiteY13" fmla="*/ 16730 h 264802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28"/>
                <a:gd name="connsiteX1" fmla="*/ 150950 w 364959"/>
                <a:gd name="connsiteY1" fmla="*/ 152917 h 274528"/>
                <a:gd name="connsiteX2" fmla="*/ 184997 w 364959"/>
                <a:gd name="connsiteY2" fmla="*/ 186964 h 274528"/>
                <a:gd name="connsiteX3" fmla="*/ 243363 w 364959"/>
                <a:gd name="connsiteY3" fmla="*/ 84824 h 274528"/>
                <a:gd name="connsiteX4" fmla="*/ 272546 w 364959"/>
                <a:gd name="connsiteY4" fmla="*/ 7003 h 274528"/>
                <a:gd name="connsiteX5" fmla="*/ 296865 w 364959"/>
                <a:gd name="connsiteY5" fmla="*/ 7003 h 274528"/>
                <a:gd name="connsiteX6" fmla="*/ 345503 w 364959"/>
                <a:gd name="connsiteY6" fmla="*/ 36186 h 274528"/>
                <a:gd name="connsiteX7" fmla="*/ 364959 w 364959"/>
                <a:gd name="connsiteY7" fmla="*/ 94552 h 274528"/>
                <a:gd name="connsiteX8" fmla="*/ 287137 w 364959"/>
                <a:gd name="connsiteY8" fmla="*/ 118871 h 274528"/>
                <a:gd name="connsiteX9" fmla="*/ 184997 w 364959"/>
                <a:gd name="connsiteY9" fmla="*/ 274513 h 274528"/>
                <a:gd name="connsiteX10" fmla="*/ 82856 w 364959"/>
                <a:gd name="connsiteY10" fmla="*/ 109143 h 274528"/>
                <a:gd name="connsiteX11" fmla="*/ 14763 w 364959"/>
                <a:gd name="connsiteY11" fmla="*/ 89688 h 274528"/>
                <a:gd name="connsiteX12" fmla="*/ 171 w 364959"/>
                <a:gd name="connsiteY12" fmla="*/ 94552 h 274528"/>
                <a:gd name="connsiteX13" fmla="*/ 63401 w 364959"/>
                <a:gd name="connsiteY13" fmla="*/ 16730 h 274528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2856 w 364959"/>
                <a:gd name="connsiteY10" fmla="*/ 10914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0911 w 364959"/>
                <a:gd name="connsiteY10" fmla="*/ 120816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75075 w 364959"/>
                <a:gd name="connsiteY10" fmla="*/ 91635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87137 w 364959"/>
                <a:gd name="connsiteY8" fmla="*/ 118871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64959"/>
                <a:gd name="connsiteY0" fmla="*/ 16730 h 274513"/>
                <a:gd name="connsiteX1" fmla="*/ 150950 w 364959"/>
                <a:gd name="connsiteY1" fmla="*/ 152917 h 274513"/>
                <a:gd name="connsiteX2" fmla="*/ 184997 w 364959"/>
                <a:gd name="connsiteY2" fmla="*/ 186964 h 274513"/>
                <a:gd name="connsiteX3" fmla="*/ 243363 w 364959"/>
                <a:gd name="connsiteY3" fmla="*/ 84824 h 274513"/>
                <a:gd name="connsiteX4" fmla="*/ 272546 w 364959"/>
                <a:gd name="connsiteY4" fmla="*/ 7003 h 274513"/>
                <a:gd name="connsiteX5" fmla="*/ 296865 w 364959"/>
                <a:gd name="connsiteY5" fmla="*/ 7003 h 274513"/>
                <a:gd name="connsiteX6" fmla="*/ 345503 w 364959"/>
                <a:gd name="connsiteY6" fmla="*/ 36186 h 274513"/>
                <a:gd name="connsiteX7" fmla="*/ 364959 w 364959"/>
                <a:gd name="connsiteY7" fmla="*/ 94552 h 274513"/>
                <a:gd name="connsiteX8" fmla="*/ 294919 w 364959"/>
                <a:gd name="connsiteY8" fmla="*/ 89690 h 274513"/>
                <a:gd name="connsiteX9" fmla="*/ 184997 w 364959"/>
                <a:gd name="connsiteY9" fmla="*/ 274513 h 274513"/>
                <a:gd name="connsiteX10" fmla="*/ 84802 w 364959"/>
                <a:gd name="connsiteY10" fmla="*/ 105253 h 274513"/>
                <a:gd name="connsiteX11" fmla="*/ 14763 w 364959"/>
                <a:gd name="connsiteY11" fmla="*/ 89688 h 274513"/>
                <a:gd name="connsiteX12" fmla="*/ 171 w 364959"/>
                <a:gd name="connsiteY12" fmla="*/ 94552 h 274513"/>
                <a:gd name="connsiteX13" fmla="*/ 63401 w 364959"/>
                <a:gd name="connsiteY13" fmla="*/ 16730 h 274513"/>
                <a:gd name="connsiteX0" fmla="*/ 63401 w 378577"/>
                <a:gd name="connsiteY0" fmla="*/ 16730 h 274513"/>
                <a:gd name="connsiteX1" fmla="*/ 150950 w 378577"/>
                <a:gd name="connsiteY1" fmla="*/ 152917 h 274513"/>
                <a:gd name="connsiteX2" fmla="*/ 184997 w 378577"/>
                <a:gd name="connsiteY2" fmla="*/ 186964 h 274513"/>
                <a:gd name="connsiteX3" fmla="*/ 243363 w 378577"/>
                <a:gd name="connsiteY3" fmla="*/ 84824 h 274513"/>
                <a:gd name="connsiteX4" fmla="*/ 272546 w 378577"/>
                <a:gd name="connsiteY4" fmla="*/ 7003 h 274513"/>
                <a:gd name="connsiteX5" fmla="*/ 296865 w 378577"/>
                <a:gd name="connsiteY5" fmla="*/ 7003 h 274513"/>
                <a:gd name="connsiteX6" fmla="*/ 345503 w 378577"/>
                <a:gd name="connsiteY6" fmla="*/ 36186 h 274513"/>
                <a:gd name="connsiteX7" fmla="*/ 378577 w 378577"/>
                <a:gd name="connsiteY7" fmla="*/ 98443 h 274513"/>
                <a:gd name="connsiteX8" fmla="*/ 294919 w 378577"/>
                <a:gd name="connsiteY8" fmla="*/ 89690 h 274513"/>
                <a:gd name="connsiteX9" fmla="*/ 184997 w 378577"/>
                <a:gd name="connsiteY9" fmla="*/ 274513 h 274513"/>
                <a:gd name="connsiteX10" fmla="*/ 84802 w 378577"/>
                <a:gd name="connsiteY10" fmla="*/ 105253 h 274513"/>
                <a:gd name="connsiteX11" fmla="*/ 14763 w 378577"/>
                <a:gd name="connsiteY11" fmla="*/ 89688 h 274513"/>
                <a:gd name="connsiteX12" fmla="*/ 171 w 378577"/>
                <a:gd name="connsiteY12" fmla="*/ 94552 h 274513"/>
                <a:gd name="connsiteX13" fmla="*/ 63401 w 378577"/>
                <a:gd name="connsiteY13" fmla="*/ 16730 h 274513"/>
                <a:gd name="connsiteX0" fmla="*/ 78821 w 393997"/>
                <a:gd name="connsiteY0" fmla="*/ 16730 h 274513"/>
                <a:gd name="connsiteX1" fmla="*/ 166370 w 393997"/>
                <a:gd name="connsiteY1" fmla="*/ 152917 h 274513"/>
                <a:gd name="connsiteX2" fmla="*/ 200417 w 393997"/>
                <a:gd name="connsiteY2" fmla="*/ 186964 h 274513"/>
                <a:gd name="connsiteX3" fmla="*/ 258783 w 393997"/>
                <a:gd name="connsiteY3" fmla="*/ 84824 h 274513"/>
                <a:gd name="connsiteX4" fmla="*/ 287966 w 393997"/>
                <a:gd name="connsiteY4" fmla="*/ 7003 h 274513"/>
                <a:gd name="connsiteX5" fmla="*/ 312285 w 393997"/>
                <a:gd name="connsiteY5" fmla="*/ 7003 h 274513"/>
                <a:gd name="connsiteX6" fmla="*/ 360923 w 393997"/>
                <a:gd name="connsiteY6" fmla="*/ 36186 h 274513"/>
                <a:gd name="connsiteX7" fmla="*/ 393997 w 393997"/>
                <a:gd name="connsiteY7" fmla="*/ 98443 h 274513"/>
                <a:gd name="connsiteX8" fmla="*/ 310339 w 393997"/>
                <a:gd name="connsiteY8" fmla="*/ 89690 h 274513"/>
                <a:gd name="connsiteX9" fmla="*/ 200417 w 393997"/>
                <a:gd name="connsiteY9" fmla="*/ 274513 h 274513"/>
                <a:gd name="connsiteX10" fmla="*/ 100222 w 393997"/>
                <a:gd name="connsiteY10" fmla="*/ 105253 h 274513"/>
                <a:gd name="connsiteX11" fmla="*/ 30183 w 393997"/>
                <a:gd name="connsiteY11" fmla="*/ 89688 h 274513"/>
                <a:gd name="connsiteX12" fmla="*/ 27 w 393997"/>
                <a:gd name="connsiteY12" fmla="*/ 102334 h 274513"/>
                <a:gd name="connsiteX13" fmla="*/ 78821 w 393997"/>
                <a:gd name="connsiteY13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960 w 394136"/>
                <a:gd name="connsiteY0" fmla="*/ 16730 h 274513"/>
                <a:gd name="connsiteX1" fmla="*/ 166509 w 394136"/>
                <a:gd name="connsiteY1" fmla="*/ 152917 h 274513"/>
                <a:gd name="connsiteX2" fmla="*/ 200556 w 394136"/>
                <a:gd name="connsiteY2" fmla="*/ 186964 h 274513"/>
                <a:gd name="connsiteX3" fmla="*/ 258922 w 394136"/>
                <a:gd name="connsiteY3" fmla="*/ 84824 h 274513"/>
                <a:gd name="connsiteX4" fmla="*/ 288105 w 394136"/>
                <a:gd name="connsiteY4" fmla="*/ 7003 h 274513"/>
                <a:gd name="connsiteX5" fmla="*/ 312424 w 394136"/>
                <a:gd name="connsiteY5" fmla="*/ 7003 h 274513"/>
                <a:gd name="connsiteX6" fmla="*/ 361062 w 394136"/>
                <a:gd name="connsiteY6" fmla="*/ 36186 h 274513"/>
                <a:gd name="connsiteX7" fmla="*/ 394136 w 394136"/>
                <a:gd name="connsiteY7" fmla="*/ 98443 h 274513"/>
                <a:gd name="connsiteX8" fmla="*/ 310478 w 394136"/>
                <a:gd name="connsiteY8" fmla="*/ 89690 h 274513"/>
                <a:gd name="connsiteX9" fmla="*/ 200556 w 394136"/>
                <a:gd name="connsiteY9" fmla="*/ 274513 h 274513"/>
                <a:gd name="connsiteX10" fmla="*/ 100361 w 394136"/>
                <a:gd name="connsiteY10" fmla="*/ 105253 h 274513"/>
                <a:gd name="connsiteX11" fmla="*/ 166 w 394136"/>
                <a:gd name="connsiteY11" fmla="*/ 102334 h 274513"/>
                <a:gd name="connsiteX12" fmla="*/ 78960 w 394136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66343 w 393970"/>
                <a:gd name="connsiteY1" fmla="*/ 152917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8561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730 h 274513"/>
                <a:gd name="connsiteX1" fmla="*/ 152726 w 393970"/>
                <a:gd name="connsiteY1" fmla="*/ 108172 h 274513"/>
                <a:gd name="connsiteX2" fmla="*/ 200390 w 393970"/>
                <a:gd name="connsiteY2" fmla="*/ 186964 h 274513"/>
                <a:gd name="connsiteX3" fmla="*/ 258756 w 393970"/>
                <a:gd name="connsiteY3" fmla="*/ 84824 h 274513"/>
                <a:gd name="connsiteX4" fmla="*/ 287939 w 393970"/>
                <a:gd name="connsiteY4" fmla="*/ 7003 h 274513"/>
                <a:gd name="connsiteX5" fmla="*/ 312258 w 393970"/>
                <a:gd name="connsiteY5" fmla="*/ 7003 h 274513"/>
                <a:gd name="connsiteX6" fmla="*/ 360896 w 393970"/>
                <a:gd name="connsiteY6" fmla="*/ 36186 h 274513"/>
                <a:gd name="connsiteX7" fmla="*/ 393970 w 393970"/>
                <a:gd name="connsiteY7" fmla="*/ 98443 h 274513"/>
                <a:gd name="connsiteX8" fmla="*/ 310312 w 393970"/>
                <a:gd name="connsiteY8" fmla="*/ 89690 h 274513"/>
                <a:gd name="connsiteX9" fmla="*/ 200390 w 393970"/>
                <a:gd name="connsiteY9" fmla="*/ 274513 h 274513"/>
                <a:gd name="connsiteX10" fmla="*/ 100195 w 393970"/>
                <a:gd name="connsiteY10" fmla="*/ 105253 h 274513"/>
                <a:gd name="connsiteX11" fmla="*/ 0 w 393970"/>
                <a:gd name="connsiteY11" fmla="*/ 102334 h 274513"/>
                <a:gd name="connsiteX12" fmla="*/ 78794 w 393970"/>
                <a:gd name="connsiteY12" fmla="*/ 16730 h 274513"/>
                <a:gd name="connsiteX0" fmla="*/ 78794 w 393970"/>
                <a:gd name="connsiteY0" fmla="*/ 16312 h 274095"/>
                <a:gd name="connsiteX1" fmla="*/ 152726 w 393970"/>
                <a:gd name="connsiteY1" fmla="*/ 107754 h 274095"/>
                <a:gd name="connsiteX2" fmla="*/ 200390 w 393970"/>
                <a:gd name="connsiteY2" fmla="*/ 186546 h 274095"/>
                <a:gd name="connsiteX3" fmla="*/ 249029 w 393970"/>
                <a:gd name="connsiteY3" fmla="*/ 78569 h 274095"/>
                <a:gd name="connsiteX4" fmla="*/ 287939 w 393970"/>
                <a:gd name="connsiteY4" fmla="*/ 6585 h 274095"/>
                <a:gd name="connsiteX5" fmla="*/ 312258 w 393970"/>
                <a:gd name="connsiteY5" fmla="*/ 6585 h 274095"/>
                <a:gd name="connsiteX6" fmla="*/ 360896 w 393970"/>
                <a:gd name="connsiteY6" fmla="*/ 35768 h 274095"/>
                <a:gd name="connsiteX7" fmla="*/ 393970 w 393970"/>
                <a:gd name="connsiteY7" fmla="*/ 98025 h 274095"/>
                <a:gd name="connsiteX8" fmla="*/ 310312 w 393970"/>
                <a:gd name="connsiteY8" fmla="*/ 89272 h 274095"/>
                <a:gd name="connsiteX9" fmla="*/ 200390 w 393970"/>
                <a:gd name="connsiteY9" fmla="*/ 274095 h 274095"/>
                <a:gd name="connsiteX10" fmla="*/ 100195 w 393970"/>
                <a:gd name="connsiteY10" fmla="*/ 104835 h 274095"/>
                <a:gd name="connsiteX11" fmla="*/ 0 w 393970"/>
                <a:gd name="connsiteY11" fmla="*/ 101916 h 274095"/>
                <a:gd name="connsiteX12" fmla="*/ 78794 w 393970"/>
                <a:gd name="connsiteY12" fmla="*/ 16312 h 27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3970" h="274095">
                  <a:moveTo>
                    <a:pt x="78794" y="16312"/>
                  </a:moveTo>
                  <a:cubicBezTo>
                    <a:pt x="104248" y="17285"/>
                    <a:pt x="134405" y="67709"/>
                    <a:pt x="152726" y="107754"/>
                  </a:cubicBezTo>
                  <a:cubicBezTo>
                    <a:pt x="171047" y="147799"/>
                    <a:pt x="183042" y="166769"/>
                    <a:pt x="200390" y="186546"/>
                  </a:cubicBezTo>
                  <a:cubicBezTo>
                    <a:pt x="211900" y="157689"/>
                    <a:pt x="234438" y="108562"/>
                    <a:pt x="249029" y="78569"/>
                  </a:cubicBezTo>
                  <a:cubicBezTo>
                    <a:pt x="263620" y="48576"/>
                    <a:pt x="277401" y="18582"/>
                    <a:pt x="287939" y="6585"/>
                  </a:cubicBezTo>
                  <a:cubicBezTo>
                    <a:pt x="298477" y="-5412"/>
                    <a:pt x="300099" y="1721"/>
                    <a:pt x="312258" y="6585"/>
                  </a:cubicBezTo>
                  <a:cubicBezTo>
                    <a:pt x="324418" y="11449"/>
                    <a:pt x="347277" y="20528"/>
                    <a:pt x="360896" y="35768"/>
                  </a:cubicBezTo>
                  <a:cubicBezTo>
                    <a:pt x="374515" y="51008"/>
                    <a:pt x="390081" y="74517"/>
                    <a:pt x="393970" y="98025"/>
                  </a:cubicBezTo>
                  <a:cubicBezTo>
                    <a:pt x="355062" y="90406"/>
                    <a:pt x="342251" y="84569"/>
                    <a:pt x="310312" y="89272"/>
                  </a:cubicBezTo>
                  <a:cubicBezTo>
                    <a:pt x="280318" y="119265"/>
                    <a:pt x="244164" y="205681"/>
                    <a:pt x="200390" y="274095"/>
                  </a:cubicBezTo>
                  <a:cubicBezTo>
                    <a:pt x="174124" y="214112"/>
                    <a:pt x="128567" y="135639"/>
                    <a:pt x="100195" y="104835"/>
                  </a:cubicBezTo>
                  <a:cubicBezTo>
                    <a:pt x="66797" y="76139"/>
                    <a:pt x="40530" y="91380"/>
                    <a:pt x="0" y="101916"/>
                  </a:cubicBezTo>
                  <a:cubicBezTo>
                    <a:pt x="17833" y="63817"/>
                    <a:pt x="53340" y="15339"/>
                    <a:pt x="78794" y="163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 rot="10800000" flipH="1">
            <a:off x="1969064" y="2963467"/>
            <a:ext cx="1070987" cy="1484797"/>
            <a:chOff x="1652259" y="4256917"/>
            <a:chExt cx="1411082" cy="360191"/>
          </a:xfrm>
        </p:grpSpPr>
        <p:cxnSp>
          <p:nvCxnSpPr>
            <p:cNvPr id="91" name="Straight Connector 90"/>
            <p:cNvCxnSpPr/>
            <p:nvPr/>
          </p:nvCxnSpPr>
          <p:spPr>
            <a:xfrm rot="10800000">
              <a:off x="1652259" y="4256917"/>
              <a:ext cx="1411082" cy="0"/>
            </a:xfrm>
            <a:prstGeom prst="line">
              <a:avLst/>
            </a:prstGeom>
            <a:ln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ounded Rectangle 96"/>
          <p:cNvSpPr/>
          <p:nvPr/>
        </p:nvSpPr>
        <p:spPr>
          <a:xfrm flipH="1">
            <a:off x="3909086" y="2376191"/>
            <a:ext cx="2242101" cy="586271"/>
          </a:xfrm>
          <a:prstGeom prst="roundRect">
            <a:avLst>
              <a:gd name="adj" fmla="val 72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Avenir Book"/>
                <a:cs typeface="Avenir Book"/>
              </a:rPr>
              <a:t>Master H and Jenny</a:t>
            </a:r>
            <a:endParaRPr lang="en-AU" sz="1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grpSp>
        <p:nvGrpSpPr>
          <p:cNvPr id="123" name="Group 122"/>
          <p:cNvGrpSpPr/>
          <p:nvPr/>
        </p:nvGrpSpPr>
        <p:grpSpPr>
          <a:xfrm rot="10800000">
            <a:off x="9205089" y="2565699"/>
            <a:ext cx="728362" cy="1794120"/>
            <a:chOff x="1652259" y="4256917"/>
            <a:chExt cx="1441370" cy="360191"/>
          </a:xfrm>
        </p:grpSpPr>
        <p:cxnSp>
          <p:nvCxnSpPr>
            <p:cNvPr id="124" name="Straight Connector 123"/>
            <p:cNvCxnSpPr/>
            <p:nvPr/>
          </p:nvCxnSpPr>
          <p:spPr>
            <a:xfrm rot="10800000">
              <a:off x="1652259" y="4256917"/>
              <a:ext cx="1441370" cy="0"/>
            </a:xfrm>
            <a:prstGeom prst="line">
              <a:avLst/>
            </a:prstGeom>
            <a:ln>
              <a:solidFill>
                <a:schemeClr val="accent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accent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ounded Rectangle 125"/>
          <p:cNvSpPr/>
          <p:nvPr/>
        </p:nvSpPr>
        <p:spPr>
          <a:xfrm flipH="1">
            <a:off x="1047351" y="2376191"/>
            <a:ext cx="1847572" cy="586271"/>
          </a:xfrm>
          <a:prstGeom prst="roundRect">
            <a:avLst>
              <a:gd name="adj" fmla="val 72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Avenir Book"/>
                <a:cs typeface="Avenir Book"/>
              </a:rPr>
              <a:t>Prof.</a:t>
            </a:r>
            <a:r>
              <a:rPr lang="en-AU" sz="1400" dirty="0" smtClean="0">
                <a:solidFill>
                  <a:schemeClr val="bg1"/>
                </a:solidFill>
                <a:latin typeface="Avenir Book"/>
                <a:cs typeface="Avenir Book"/>
              </a:rPr>
              <a:t> Doug McKee</a:t>
            </a:r>
            <a:endParaRPr lang="en-AU" sz="1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127" name="Straight Connector 126"/>
          <p:cNvCxnSpPr>
            <a:endCxn id="97" idx="2"/>
          </p:cNvCxnSpPr>
          <p:nvPr/>
        </p:nvCxnSpPr>
        <p:spPr>
          <a:xfrm flipH="1" flipV="1">
            <a:off x="5030136" y="2962462"/>
            <a:ext cx="306980" cy="1010464"/>
          </a:xfrm>
          <a:prstGeom prst="line">
            <a:avLst/>
          </a:prstGeom>
          <a:ln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 flipH="1">
            <a:off x="6729025" y="2353224"/>
            <a:ext cx="1829978" cy="586271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Avenir Book"/>
                <a:cs typeface="Avenir Book"/>
              </a:rPr>
              <a:t>Tax Assessors of CT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Avenir Book"/>
                <a:cs typeface="Avenir Book"/>
              </a:rPr>
              <a:t>NHPS</a:t>
            </a:r>
            <a:endParaRPr lang="en-AU" sz="1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29" name="Rounded Rectangle 128"/>
          <p:cNvSpPr/>
          <p:nvPr/>
        </p:nvSpPr>
        <p:spPr>
          <a:xfrm flipH="1">
            <a:off x="8971126" y="2377196"/>
            <a:ext cx="2242101" cy="586271"/>
          </a:xfrm>
          <a:prstGeom prst="roundRect">
            <a:avLst>
              <a:gd name="adj" fmla="val 721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Avenir Book"/>
                <a:cs typeface="Avenir Book"/>
              </a:rPr>
              <a:t>Everyone who listened to my struggles with GIS</a:t>
            </a:r>
            <a:endParaRPr lang="en-AU" sz="1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130" name="Straight Connector 129"/>
          <p:cNvCxnSpPr>
            <a:endCxn id="128" idx="2"/>
          </p:cNvCxnSpPr>
          <p:nvPr/>
        </p:nvCxnSpPr>
        <p:spPr>
          <a:xfrm flipV="1">
            <a:off x="7135216" y="2939495"/>
            <a:ext cx="508798" cy="862511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26" grpId="0" animBg="1"/>
      <p:bldP spid="128" grpId="0" animBg="1"/>
      <p:bldP spid="1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What is the Promise?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3490426" y="1285196"/>
            <a:ext cx="2441963" cy="2853336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8223" t="-55182" r="-40405" b="-63445"/>
            </a:stretch>
          </a:blip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5400" dirty="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4726101" y="3587545"/>
            <a:ext cx="2619911" cy="2853605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9962" t="-1881" r="-54926" b="-46169"/>
            </a:stretch>
          </a:blip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2000" dirty="0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6096334" y="1274921"/>
            <a:ext cx="2665896" cy="2892179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70" t="-3814" r="-10789" b="-404"/>
            </a:stretch>
          </a:blip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31" name="Text Placeholder 32"/>
          <p:cNvSpPr txBox="1">
            <a:spLocks/>
          </p:cNvSpPr>
          <p:nvPr/>
        </p:nvSpPr>
        <p:spPr>
          <a:xfrm>
            <a:off x="1071816" y="1938126"/>
            <a:ext cx="1774356" cy="3826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 smtClean="0">
                <a:solidFill>
                  <a:schemeClr val="tx2"/>
                </a:solidFill>
                <a:latin typeface="Lato Light" panose="020F0302020204030203" pitchFamily="34" charset="0"/>
              </a:rPr>
              <a:t>New York Times, Nov. 2010</a:t>
            </a:r>
            <a:endParaRPr lang="en-US" sz="1000" i="1" dirty="0">
              <a:solidFill>
                <a:schemeClr val="tx2"/>
              </a:solidFill>
              <a:latin typeface="Lato Light" panose="020F0302020204030203" pitchFamily="34" charset="0"/>
            </a:endParaRPr>
          </a:p>
        </p:txBody>
      </p:sp>
      <p:sp>
        <p:nvSpPr>
          <p:cNvPr id="32" name="Text Placeholder 33"/>
          <p:cNvSpPr txBox="1">
            <a:spLocks/>
          </p:cNvSpPr>
          <p:nvPr/>
        </p:nvSpPr>
        <p:spPr>
          <a:xfrm>
            <a:off x="1071817" y="1359802"/>
            <a:ext cx="2064932" cy="3326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300" b="1" dirty="0" smtClean="0">
                <a:solidFill>
                  <a:schemeClr val="accent6"/>
                </a:solidFill>
                <a:latin typeface="Avenir Book"/>
                <a:cs typeface="Avenir Book"/>
              </a:rPr>
              <a:t>“New Haven, Seeking to Get More Students Into College, Will Pay Tuition”</a:t>
            </a:r>
            <a:endParaRPr lang="en-AU" sz="1300" b="1" dirty="0">
              <a:solidFill>
                <a:schemeClr val="accent6"/>
              </a:solidFill>
              <a:latin typeface="Avenir Book"/>
              <a:cs typeface="Avenir Book"/>
            </a:endParaRPr>
          </a:p>
        </p:txBody>
      </p:sp>
      <p:sp>
        <p:nvSpPr>
          <p:cNvPr id="35" name="Text Placeholder 32"/>
          <p:cNvSpPr txBox="1">
            <a:spLocks/>
          </p:cNvSpPr>
          <p:nvPr/>
        </p:nvSpPr>
        <p:spPr>
          <a:xfrm>
            <a:off x="10484486" y="4524536"/>
            <a:ext cx="1774356" cy="3826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 err="1" smtClean="0">
                <a:solidFill>
                  <a:schemeClr val="tx2"/>
                </a:solidFill>
                <a:latin typeface="Lato Light" panose="020F0302020204030203" pitchFamily="34" charset="0"/>
              </a:rPr>
              <a:t>YaleNews</a:t>
            </a:r>
            <a:r>
              <a:rPr lang="en-US" sz="1000" i="1" dirty="0" smtClean="0">
                <a:solidFill>
                  <a:schemeClr val="tx2"/>
                </a:solidFill>
                <a:latin typeface="Lato Light" panose="020F0302020204030203" pitchFamily="34" charset="0"/>
              </a:rPr>
              <a:t>, Aug. 2013</a:t>
            </a:r>
            <a:endParaRPr lang="en-US" sz="1000" i="1" dirty="0">
              <a:solidFill>
                <a:schemeClr val="tx2"/>
              </a:solidFill>
              <a:latin typeface="Lato Light" panose="020F0302020204030203" pitchFamily="34" charset="0"/>
            </a:endParaRPr>
          </a:p>
        </p:txBody>
      </p:sp>
      <p:sp>
        <p:nvSpPr>
          <p:cNvPr id="36" name="Text Placeholder 33"/>
          <p:cNvSpPr txBox="1">
            <a:spLocks/>
          </p:cNvSpPr>
          <p:nvPr/>
        </p:nvSpPr>
        <p:spPr>
          <a:xfrm>
            <a:off x="8653572" y="4130230"/>
            <a:ext cx="2932921" cy="33265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300" b="1" dirty="0" smtClean="0">
                <a:solidFill>
                  <a:schemeClr val="accent1"/>
                </a:solidFill>
                <a:latin typeface="Avenir Book"/>
                <a:cs typeface="Avenir Book"/>
              </a:rPr>
              <a:t>“Next Class of City Students to Begin College as New Haven Promise Scholars”</a:t>
            </a:r>
            <a:endParaRPr lang="en-AU" sz="1300" b="1" dirty="0">
              <a:solidFill>
                <a:schemeClr val="accent1"/>
              </a:solidFill>
              <a:latin typeface="Avenir Book"/>
              <a:cs typeface="Avenir Book"/>
            </a:endParaRPr>
          </a:p>
        </p:txBody>
      </p:sp>
      <p:sp>
        <p:nvSpPr>
          <p:cNvPr id="37" name="Text Placeholder 32"/>
          <p:cNvSpPr txBox="1">
            <a:spLocks/>
          </p:cNvSpPr>
          <p:nvPr/>
        </p:nvSpPr>
        <p:spPr>
          <a:xfrm>
            <a:off x="8842271" y="1134976"/>
            <a:ext cx="1774356" cy="3826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i="1" dirty="0" smtClean="0">
                <a:solidFill>
                  <a:schemeClr val="tx2"/>
                </a:solidFill>
                <a:latin typeface="Lato Light" panose="020F0302020204030203" pitchFamily="34" charset="0"/>
              </a:rPr>
              <a:t>WTNH News, Jan 2015</a:t>
            </a:r>
            <a:endParaRPr lang="en-US" sz="1000" i="1" dirty="0">
              <a:solidFill>
                <a:schemeClr val="tx2"/>
              </a:solidFill>
              <a:latin typeface="Lato Light" panose="020F0302020204030203" pitchFamily="34" charset="0"/>
            </a:endParaRPr>
          </a:p>
        </p:txBody>
      </p:sp>
      <p:sp>
        <p:nvSpPr>
          <p:cNvPr id="38" name="Text Placeholder 33"/>
          <p:cNvSpPr txBox="1">
            <a:spLocks/>
          </p:cNvSpPr>
          <p:nvPr/>
        </p:nvSpPr>
        <p:spPr>
          <a:xfrm>
            <a:off x="8790954" y="699947"/>
            <a:ext cx="3073203" cy="48829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300" b="1" dirty="0" smtClean="0">
                <a:solidFill>
                  <a:schemeClr val="accent3"/>
                </a:solidFill>
                <a:latin typeface="Avenir Book"/>
                <a:cs typeface="Avenir Book"/>
              </a:rPr>
              <a:t>“New Haven Promise is Model for Obama Community College Proposal”</a:t>
            </a:r>
            <a:endParaRPr lang="en-AU" sz="1300" b="1" dirty="0">
              <a:solidFill>
                <a:schemeClr val="accent3"/>
              </a:solidFill>
              <a:latin typeface="Avenir Book"/>
              <a:cs typeface="Avenir Book"/>
            </a:endParaRPr>
          </a:p>
        </p:txBody>
      </p:sp>
      <p:grpSp>
        <p:nvGrpSpPr>
          <p:cNvPr id="46" name="Group 45"/>
          <p:cNvGrpSpPr/>
          <p:nvPr/>
        </p:nvGrpSpPr>
        <p:grpSpPr>
          <a:xfrm rot="10800000" flipH="1">
            <a:off x="1789590" y="2298612"/>
            <a:ext cx="1495794" cy="360191"/>
            <a:chOff x="1652259" y="4256917"/>
            <a:chExt cx="1206254" cy="360191"/>
          </a:xfrm>
        </p:grpSpPr>
        <p:cxnSp>
          <p:nvCxnSpPr>
            <p:cNvPr id="47" name="Straight Connector 46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 rot="16200000" flipH="1">
            <a:off x="8140612" y="840916"/>
            <a:ext cx="383288" cy="654488"/>
            <a:chOff x="1652259" y="4256917"/>
            <a:chExt cx="1206254" cy="360191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rgbClr val="A6A6A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 rot="10800000">
            <a:off x="7510403" y="4620045"/>
            <a:ext cx="2732922" cy="476499"/>
            <a:chOff x="1652259" y="4256917"/>
            <a:chExt cx="1206254" cy="360191"/>
          </a:xfrm>
        </p:grpSpPr>
        <p:cxnSp>
          <p:nvCxnSpPr>
            <p:cNvPr id="59" name="Straight Connector 58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 flipH="1">
            <a:off x="650581" y="4379227"/>
            <a:ext cx="2094744" cy="1824341"/>
          </a:xfrm>
          <a:prstGeom prst="roundRect">
            <a:avLst>
              <a:gd name="adj" fmla="val 721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AU" sz="1500" dirty="0" smtClean="0">
                <a:solidFill>
                  <a:schemeClr val="bg1"/>
                </a:solidFill>
                <a:latin typeface="Avenir Book"/>
                <a:cs typeface="Avenir Book"/>
              </a:rPr>
              <a:t>3.0 GPA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AU" sz="1500" dirty="0" smtClean="0">
                <a:solidFill>
                  <a:schemeClr val="bg1"/>
                </a:solidFill>
                <a:latin typeface="Avenir Book"/>
                <a:cs typeface="Avenir Book"/>
              </a:rPr>
              <a:t>90% Attendance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AU" sz="1500" dirty="0" smtClean="0">
                <a:solidFill>
                  <a:schemeClr val="bg1"/>
                </a:solidFill>
                <a:latin typeface="Avenir Book"/>
                <a:cs typeface="Avenir Book"/>
              </a:rPr>
              <a:t>New Haven Public Schools Student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AU" sz="1500" dirty="0" smtClean="0">
                <a:solidFill>
                  <a:schemeClr val="bg1"/>
                </a:solidFill>
                <a:latin typeface="Avenir Book"/>
                <a:cs typeface="Avenir Book"/>
              </a:rPr>
              <a:t>40 Hours of Community Service</a:t>
            </a:r>
          </a:p>
        </p:txBody>
      </p:sp>
    </p:spTree>
    <p:extLst>
      <p:ext uri="{BB962C8B-B14F-4D97-AF65-F5344CB8AC3E}">
        <p14:creationId xmlns:p14="http://schemas.microsoft.com/office/powerpoint/2010/main" val="8517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509049"/>
              </p:ext>
            </p:extLst>
          </p:nvPr>
        </p:nvGraphicFramePr>
        <p:xfrm>
          <a:off x="1017113" y="3037445"/>
          <a:ext cx="10028967" cy="1285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ocument" r:id="rId5" imgW="5943600" imgH="762000" progId="Word.Document.12">
                  <p:embed/>
                </p:oleObj>
              </mc:Choice>
              <mc:Fallback>
                <p:oleObj name="Document" r:id="rId5" imgW="59436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7113" y="3037445"/>
                        <a:ext cx="10028967" cy="1285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The Economic Model</a:t>
            </a:r>
            <a:endParaRPr lang="id-ID" sz="2400" dirty="0">
              <a:latin typeface="Avenir Book"/>
              <a:cs typeface="Avenir Book"/>
            </a:endParaRPr>
          </a:p>
        </p:txBody>
      </p:sp>
      <p:cxnSp>
        <p:nvCxnSpPr>
          <p:cNvPr id="93" name="Straight Connector 92"/>
          <p:cNvCxnSpPr>
            <a:stCxn id="10" idx="5"/>
          </p:cNvCxnSpPr>
          <p:nvPr/>
        </p:nvCxnSpPr>
        <p:spPr>
          <a:xfrm>
            <a:off x="4776133" y="2193640"/>
            <a:ext cx="714516" cy="84380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44" idx="2"/>
          </p:cNvCxnSpPr>
          <p:nvPr/>
        </p:nvCxnSpPr>
        <p:spPr>
          <a:xfrm flipH="1">
            <a:off x="6202429" y="2355023"/>
            <a:ext cx="3205260" cy="72525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5" idx="3"/>
          </p:cNvCxnSpPr>
          <p:nvPr/>
        </p:nvCxnSpPr>
        <p:spPr>
          <a:xfrm flipH="1">
            <a:off x="5681209" y="2163524"/>
            <a:ext cx="1375382" cy="87392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11" idx="6"/>
          </p:cNvCxnSpPr>
          <p:nvPr/>
        </p:nvCxnSpPr>
        <p:spPr>
          <a:xfrm>
            <a:off x="2224487" y="2365423"/>
            <a:ext cx="2933828" cy="719931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6" r="16736"/>
          <a:stretch>
            <a:fillRect/>
          </a:stretch>
        </p:blipFill>
        <p:spPr>
          <a:xfrm>
            <a:off x="3547133" y="964641"/>
            <a:ext cx="1439863" cy="1439862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9" r="13619"/>
          <a:stretch>
            <a:fillRect/>
          </a:stretch>
        </p:blipFill>
        <p:spPr>
          <a:xfrm>
            <a:off x="784624" y="1645492"/>
            <a:ext cx="1439863" cy="1439862"/>
          </a:xfr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7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>
            <a:fillRect/>
          </a:stretch>
        </p:blipFill>
        <p:spPr>
          <a:xfrm>
            <a:off x="6845728" y="934524"/>
            <a:ext cx="1439862" cy="1439863"/>
          </a:xfrm>
        </p:spPr>
      </p:pic>
      <p:pic>
        <p:nvPicPr>
          <p:cNvPr id="33" name="Picture Placeholder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27" y="5047929"/>
            <a:ext cx="1439863" cy="1427864"/>
          </a:xfrm>
          <a:prstGeom prst="ellipse">
            <a:avLst/>
          </a:prstGeom>
          <a:solidFill>
            <a:srgbClr val="D9D9D9"/>
          </a:solidFill>
        </p:spPr>
      </p:pic>
      <p:pic>
        <p:nvPicPr>
          <p:cNvPr id="36" name="Picture Placeholder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1" y="4580303"/>
            <a:ext cx="2159654" cy="1438496"/>
          </a:xfrm>
          <a:prstGeom prst="ellipse">
            <a:avLst/>
          </a:prstGeom>
          <a:solidFill>
            <a:srgbClr val="D9D9D9"/>
          </a:solidFill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5" t="984" r="18420" b="15429"/>
          <a:stretch/>
        </p:blipFill>
        <p:spPr>
          <a:xfrm>
            <a:off x="3546996" y="4937781"/>
            <a:ext cx="1440000" cy="1440000"/>
          </a:xfrm>
        </p:spPr>
      </p:pic>
      <p:pic>
        <p:nvPicPr>
          <p:cNvPr id="44" name="Picture Placeholder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689" y="1624691"/>
            <a:ext cx="1455596" cy="1460663"/>
          </a:xfrm>
          <a:prstGeom prst="ellipse">
            <a:avLst/>
          </a:prstGeom>
          <a:solidFill>
            <a:srgbClr val="D9D9D9"/>
          </a:solidFill>
        </p:spPr>
      </p:pic>
      <p:cxnSp>
        <p:nvCxnSpPr>
          <p:cNvPr id="45" name="Straight Connector 44"/>
          <p:cNvCxnSpPr>
            <a:stCxn id="47" idx="2"/>
          </p:cNvCxnSpPr>
          <p:nvPr/>
        </p:nvCxnSpPr>
        <p:spPr>
          <a:xfrm flipH="1" flipV="1">
            <a:off x="8838919" y="3391786"/>
            <a:ext cx="584503" cy="15460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Placeholder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22" y="4217919"/>
            <a:ext cx="1439863" cy="1439862"/>
          </a:xfrm>
          <a:prstGeom prst="ellipse">
            <a:avLst/>
          </a:prstGeom>
          <a:solidFill>
            <a:srgbClr val="D9D9D9"/>
          </a:solidFill>
        </p:spPr>
      </p:pic>
      <p:cxnSp>
        <p:nvCxnSpPr>
          <p:cNvPr id="61" name="Straight Connector 60"/>
          <p:cNvCxnSpPr/>
          <p:nvPr/>
        </p:nvCxnSpPr>
        <p:spPr>
          <a:xfrm flipV="1">
            <a:off x="4974167" y="4335754"/>
            <a:ext cx="1668985" cy="1219403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3" idx="0"/>
          </p:cNvCxnSpPr>
          <p:nvPr/>
        </p:nvCxnSpPr>
        <p:spPr>
          <a:xfrm flipH="1" flipV="1">
            <a:off x="7171199" y="4389091"/>
            <a:ext cx="394460" cy="65883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455474" y="4345005"/>
            <a:ext cx="3187248" cy="458789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859011" y="3964279"/>
            <a:ext cx="437575" cy="3678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764854" y="3080277"/>
            <a:ext cx="437575" cy="36789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Data Analysis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4</a:t>
            </a:fld>
            <a:endParaRPr lang="en-US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2" b="9358"/>
          <a:stretch/>
        </p:blipFill>
        <p:spPr bwMode="auto">
          <a:xfrm>
            <a:off x="3825240" y="1228665"/>
            <a:ext cx="6278880" cy="4890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21293" y="6257742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5197102" y="5136005"/>
            <a:ext cx="1040008" cy="249639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schemeClr val="bg1"/>
                </a:solidFill>
                <a:latin typeface="Avenir Book"/>
                <a:cs typeface="Avenir Book"/>
              </a:rPr>
              <a:t>West Haven</a:t>
            </a:r>
            <a:endParaRPr lang="en-AU" sz="1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0" name="Rounded Rectangle 19"/>
          <p:cNvSpPr/>
          <p:nvPr/>
        </p:nvSpPr>
        <p:spPr>
          <a:xfrm flipH="1">
            <a:off x="8630561" y="4047685"/>
            <a:ext cx="1069699" cy="236291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schemeClr val="bg1"/>
                </a:solidFill>
                <a:latin typeface="Avenir Book"/>
                <a:cs typeface="Avenir Book"/>
              </a:rPr>
              <a:t>East Haven</a:t>
            </a:r>
            <a:endParaRPr lang="en-AU" sz="1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4" name="Rounded Rectangle 23"/>
          <p:cNvSpPr/>
          <p:nvPr/>
        </p:nvSpPr>
        <p:spPr>
          <a:xfrm flipH="1">
            <a:off x="8808458" y="1594288"/>
            <a:ext cx="1069320" cy="254036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schemeClr val="bg1"/>
                </a:solidFill>
                <a:latin typeface="Avenir Book"/>
                <a:cs typeface="Avenir Book"/>
              </a:rPr>
              <a:t>North Haven</a:t>
            </a:r>
            <a:endParaRPr lang="en-AU" sz="1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7" name="Rounded Rectangle 26"/>
          <p:cNvSpPr/>
          <p:nvPr/>
        </p:nvSpPr>
        <p:spPr>
          <a:xfrm flipH="1">
            <a:off x="6877406" y="3495046"/>
            <a:ext cx="845820" cy="253993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schemeClr val="bg1"/>
                </a:solidFill>
                <a:latin typeface="Avenir Book"/>
                <a:cs typeface="Avenir Book"/>
              </a:rPr>
              <a:t>New Haven</a:t>
            </a:r>
            <a:endParaRPr lang="en-AU" sz="1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31" name="Rounded Rectangle 30"/>
          <p:cNvSpPr/>
          <p:nvPr/>
        </p:nvSpPr>
        <p:spPr>
          <a:xfrm flipH="1">
            <a:off x="4007555" y="1423115"/>
            <a:ext cx="1056089" cy="247028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schemeClr val="bg1"/>
                </a:solidFill>
                <a:latin typeface="Avenir Book"/>
                <a:cs typeface="Avenir Book"/>
              </a:rPr>
              <a:t>Woodbridge</a:t>
            </a:r>
            <a:endParaRPr lang="en-AU" sz="1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34" name="Rounded Rectangle 33"/>
          <p:cNvSpPr/>
          <p:nvPr/>
        </p:nvSpPr>
        <p:spPr>
          <a:xfrm flipH="1">
            <a:off x="7436858" y="1416107"/>
            <a:ext cx="747802" cy="254036"/>
          </a:xfrm>
          <a:prstGeom prst="roundRect">
            <a:avLst>
              <a:gd name="adj" fmla="val 7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>
                <a:solidFill>
                  <a:schemeClr val="bg1"/>
                </a:solidFill>
                <a:latin typeface="Avenir Book"/>
                <a:cs typeface="Avenir Book"/>
              </a:rPr>
              <a:t>Hamden</a:t>
            </a:r>
            <a:endParaRPr lang="en-AU" sz="1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39" name="Picture 3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226" y="6169430"/>
            <a:ext cx="2535555" cy="238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846688" y="2308860"/>
            <a:ext cx="4216958" cy="3860570"/>
            <a:chOff x="1244140" y="2308860"/>
            <a:chExt cx="3819505" cy="3860570"/>
          </a:xfrm>
        </p:grpSpPr>
        <p:grpSp>
          <p:nvGrpSpPr>
            <p:cNvPr id="28" name="Group 27"/>
            <p:cNvGrpSpPr/>
            <p:nvPr/>
          </p:nvGrpSpPr>
          <p:grpSpPr>
            <a:xfrm rot="10800000" flipH="1" flipV="1">
              <a:off x="2270759" y="2308860"/>
              <a:ext cx="2792886" cy="846015"/>
              <a:chOff x="1652259" y="4256917"/>
              <a:chExt cx="1441370" cy="360191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10800000">
                <a:off x="1652259" y="4256917"/>
                <a:ext cx="1441370" cy="0"/>
              </a:xfrm>
              <a:prstGeom prst="line">
                <a:avLst/>
              </a:prstGeom>
              <a:ln>
                <a:headEnd type="oval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1652259" y="4256917"/>
                <a:ext cx="0" cy="36019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1" name="Rounded Rectangle 40"/>
            <p:cNvSpPr/>
            <p:nvPr/>
          </p:nvSpPr>
          <p:spPr>
            <a:xfrm flipH="1">
              <a:off x="1244140" y="2633961"/>
              <a:ext cx="2428478" cy="3535469"/>
            </a:xfrm>
            <a:prstGeom prst="roundRect">
              <a:avLst>
                <a:gd name="adj" fmla="val 721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House Characteristics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3 bedrooms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1.5 baths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1,850 square feet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.24 acre lot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Built in 1920</a:t>
              </a:r>
            </a:p>
            <a:p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----------------------------------------------</a:t>
              </a:r>
            </a:p>
            <a:p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Spatial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Within .30 mile of New Haven Public Schools district line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In Davis Street School district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Associated with boundary B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AU" sz="1200" dirty="0">
                <a:solidFill>
                  <a:schemeClr val="bg1"/>
                </a:solidFill>
                <a:latin typeface="Avenir Book"/>
                <a:cs typeface="Avenir Book"/>
              </a:endParaRPr>
            </a:p>
            <a:p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Census Information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50% white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35% black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11% Hispanic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2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Median income: $42,500</a:t>
              </a:r>
              <a:endParaRPr lang="en-AU" sz="12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37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House </a:t>
            </a:r>
            <a:r>
              <a:rPr lang="en-US" sz="2400" dirty="0">
                <a:latin typeface="Avenir Book"/>
                <a:cs typeface="Avenir Book"/>
              </a:rPr>
              <a:t>V</a:t>
            </a:r>
            <a:r>
              <a:rPr lang="en-US" sz="2400" dirty="0" smtClean="0">
                <a:latin typeface="Avenir Book"/>
                <a:cs typeface="Avenir Book"/>
              </a:rPr>
              <a:t>alues: How </a:t>
            </a:r>
            <a:r>
              <a:rPr lang="en-US" sz="2400" dirty="0">
                <a:latin typeface="Avenir Book"/>
                <a:cs typeface="Avenir Book"/>
              </a:rPr>
              <a:t>M</a:t>
            </a:r>
            <a:r>
              <a:rPr lang="en-US" sz="2400" dirty="0" smtClean="0">
                <a:latin typeface="Avenir Book"/>
                <a:cs typeface="Avenir Book"/>
              </a:rPr>
              <a:t>uch is a One S.D. Increase in Test Scores Worth?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26107" y="5735567"/>
            <a:ext cx="9561748" cy="493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600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grpSp>
        <p:nvGrpSpPr>
          <p:cNvPr id="10" name="Group 9"/>
          <p:cNvGrpSpPr/>
          <p:nvPr/>
        </p:nvGrpSpPr>
        <p:grpSpPr>
          <a:xfrm>
            <a:off x="3078474" y="3842405"/>
            <a:ext cx="2420228" cy="1986350"/>
            <a:chOff x="3078474" y="3637157"/>
            <a:chExt cx="2420228" cy="1986350"/>
          </a:xfrm>
        </p:grpSpPr>
        <p:grpSp>
          <p:nvGrpSpPr>
            <p:cNvPr id="2" name="Group 1"/>
            <p:cNvGrpSpPr/>
            <p:nvPr/>
          </p:nvGrpSpPr>
          <p:grpSpPr>
            <a:xfrm>
              <a:off x="3078474" y="3637157"/>
              <a:ext cx="1107842" cy="1986350"/>
              <a:chOff x="1005136" y="3704485"/>
              <a:chExt cx="1030511" cy="191903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1526107" y="4231183"/>
                <a:ext cx="0" cy="1245882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1005136" y="3704485"/>
                <a:ext cx="1030511" cy="1092077"/>
                <a:chOff x="5643741" y="1479914"/>
                <a:chExt cx="557204" cy="590496"/>
              </a:xfrm>
              <a:solidFill>
                <a:schemeClr val="accent1"/>
              </a:solidFill>
            </p:grpSpPr>
            <p:sp>
              <p:nvSpPr>
                <p:cNvPr id="33" name="Teardrop 32"/>
                <p:cNvSpPr/>
                <p:nvPr/>
              </p:nvSpPr>
              <p:spPr>
                <a:xfrm rot="8100000">
                  <a:off x="5643741" y="1479914"/>
                  <a:ext cx="557204" cy="590496"/>
                </a:xfrm>
                <a:prstGeom prst="teardrop">
                  <a:avLst>
                    <a:gd name="adj" fmla="val 12683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695245" y="1647958"/>
                  <a:ext cx="473379" cy="241167"/>
                </a:xfrm>
                <a:prstGeom prst="rect">
                  <a:avLst/>
                </a:prstGeom>
                <a:grpFill/>
              </p:spPr>
              <p:txBody>
                <a:bodyPr wrap="none" lIns="0" tIns="91440" rIns="0" bIns="0" rtlCol="0">
                  <a:spAutoFit/>
                </a:bodyPr>
                <a:lstStyle/>
                <a:p>
                  <a:pPr algn="ctr"/>
                  <a:r>
                    <a:rPr lang="en-AU" sz="2400" dirty="0" smtClean="0">
                      <a:solidFill>
                        <a:schemeClr val="bg1"/>
                      </a:solidFill>
                      <a:latin typeface="Avenir Book"/>
                      <a:cs typeface="Avenir Book"/>
                    </a:rPr>
                    <a:t>$5,553</a:t>
                  </a:r>
                  <a:endParaRPr lang="en-US" sz="2400" dirty="0">
                    <a:solidFill>
                      <a:schemeClr val="bg1"/>
                    </a:solidFill>
                    <a:latin typeface="Avenir Book"/>
                    <a:cs typeface="Avenir Book"/>
                  </a:endParaRPr>
                </a:p>
              </p:txBody>
            </p:sp>
          </p:grp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450542" y="5472387"/>
                <a:ext cx="151130" cy="151130"/>
              </a:xfrm>
              <a:prstGeom prst="ellipse">
                <a:avLst/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 dirty="0">
                  <a:solidFill>
                    <a:srgbClr val="26A6CF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35" name="Text Placeholder 33"/>
            <p:cNvSpPr txBox="1">
              <a:spLocks/>
            </p:cNvSpPr>
            <p:nvPr/>
          </p:nvSpPr>
          <p:spPr>
            <a:xfrm>
              <a:off x="3933527" y="4951090"/>
              <a:ext cx="1565175" cy="254409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400" dirty="0" smtClean="0">
                  <a:solidFill>
                    <a:schemeClr val="accent1"/>
                  </a:solidFill>
                  <a:latin typeface="Avenir Book"/>
                  <a:cs typeface="Avenir Book"/>
                </a:rPr>
                <a:t>For All Years</a:t>
              </a:r>
              <a:endParaRPr lang="en-AU" sz="1400" dirty="0">
                <a:solidFill>
                  <a:schemeClr val="accent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48032" y="1858842"/>
            <a:ext cx="1371174" cy="3969923"/>
            <a:chOff x="2813923" y="1806461"/>
            <a:chExt cx="1371174" cy="3817056"/>
          </a:xfrm>
          <a:solidFill>
            <a:schemeClr val="accent5"/>
          </a:solidFill>
        </p:grpSpPr>
        <p:cxnSp>
          <p:nvCxnSpPr>
            <p:cNvPr id="47" name="Straight Connector 46"/>
            <p:cNvCxnSpPr>
              <a:stCxn id="45" idx="2"/>
              <a:endCxn id="46" idx="0"/>
            </p:cNvCxnSpPr>
            <p:nvPr/>
          </p:nvCxnSpPr>
          <p:spPr>
            <a:xfrm flipH="1">
              <a:off x="3435144" y="2647822"/>
              <a:ext cx="64155" cy="2824565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2813923" y="1806461"/>
              <a:ext cx="1371174" cy="1249552"/>
              <a:chOff x="5589531" y="1243194"/>
              <a:chExt cx="741402" cy="675642"/>
            </a:xfrm>
            <a:grpFill/>
          </p:grpSpPr>
          <p:sp>
            <p:nvSpPr>
              <p:cNvPr id="39" name="Teardrop 38"/>
              <p:cNvSpPr/>
              <p:nvPr/>
            </p:nvSpPr>
            <p:spPr>
              <a:xfrm rot="8100000">
                <a:off x="5589531" y="1243194"/>
                <a:ext cx="741402" cy="675642"/>
              </a:xfrm>
              <a:prstGeom prst="teardrop">
                <a:avLst>
                  <a:gd name="adj" fmla="val 1155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venir Book"/>
                  <a:cs typeface="Avenir Book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659403" y="1458111"/>
                <a:ext cx="601429" cy="240013"/>
              </a:xfrm>
              <a:prstGeom prst="rect">
                <a:avLst/>
              </a:prstGeom>
              <a:grpFill/>
            </p:spPr>
            <p:txBody>
              <a:bodyPr wrap="none" lIns="0" tIns="91440" rIns="0" bIns="0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$24,989</a:t>
                </a:r>
                <a:endParaRPr lang="en-US" sz="2400" dirty="0">
                  <a:latin typeface="Avenir Book"/>
                  <a:cs typeface="Avenir Book"/>
                </a:endParaRPr>
              </a:p>
            </p:txBody>
          </p:sp>
        </p:grp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3359579" y="5472387"/>
              <a:ext cx="151130" cy="151130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rgbClr val="26A6C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8" name="Text Placeholder 33"/>
          <p:cNvSpPr txBox="1">
            <a:spLocks/>
          </p:cNvSpPr>
          <p:nvPr/>
        </p:nvSpPr>
        <p:spPr>
          <a:xfrm>
            <a:off x="6175726" y="3616266"/>
            <a:ext cx="1617416" cy="2544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500" dirty="0" smtClean="0">
                <a:solidFill>
                  <a:schemeClr val="accent5"/>
                </a:solidFill>
                <a:latin typeface="Avenir Book"/>
                <a:cs typeface="Avenir Book"/>
              </a:rPr>
              <a:t>For All Years with Boundary Fixed Effects </a:t>
            </a:r>
            <a:endParaRPr lang="en-AU" sz="1500" dirty="0">
              <a:solidFill>
                <a:schemeClr val="accent5"/>
              </a:solidFill>
              <a:latin typeface="Avenir Book"/>
              <a:cs typeface="Avenir Book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27657" y="1290259"/>
            <a:ext cx="1256737" cy="4538506"/>
            <a:chOff x="4762482" y="1236152"/>
            <a:chExt cx="1256737" cy="4387365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401671" y="2111697"/>
              <a:ext cx="0" cy="344968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4762482" y="1236152"/>
              <a:ext cx="1256737" cy="1244477"/>
              <a:chOff x="5579822" y="1366381"/>
              <a:chExt cx="679526" cy="672898"/>
            </a:xfrm>
            <a:solidFill>
              <a:schemeClr val="accent6"/>
            </a:solidFill>
          </p:grpSpPr>
          <p:sp>
            <p:nvSpPr>
              <p:cNvPr id="51" name="Teardrop 50"/>
              <p:cNvSpPr/>
              <p:nvPr/>
            </p:nvSpPr>
            <p:spPr>
              <a:xfrm rot="8100000">
                <a:off x="5579822" y="1366381"/>
                <a:ext cx="679526" cy="672898"/>
              </a:xfrm>
              <a:prstGeom prst="teardrop">
                <a:avLst>
                  <a:gd name="adj" fmla="val 1197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venir Book"/>
                  <a:cs typeface="Avenir Book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24717" y="1543190"/>
                <a:ext cx="601430" cy="241313"/>
              </a:xfrm>
              <a:prstGeom prst="rect">
                <a:avLst/>
              </a:prstGeom>
              <a:grpFill/>
            </p:spPr>
            <p:txBody>
              <a:bodyPr wrap="none" lIns="0" tIns="91440" rIns="0" bIns="0" rtlCol="0">
                <a:spAutoFit/>
              </a:bodyPr>
              <a:lstStyle/>
              <a:p>
                <a:pPr algn="ctr"/>
                <a:r>
                  <a:rPr lang="en-AU" sz="24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$12,932</a:t>
                </a:r>
                <a:endParaRPr lang="en-US" sz="2400" dirty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26104" y="5472387"/>
              <a:ext cx="151130" cy="151130"/>
            </a:xfrm>
            <a:prstGeom prst="ellipse">
              <a:avLst/>
            </a:prstGeom>
            <a:solidFill>
              <a:schemeClr val="accent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rgbClr val="26A6C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6" name="Text Placeholder 33"/>
          <p:cNvSpPr txBox="1">
            <a:spLocks/>
          </p:cNvSpPr>
          <p:nvPr/>
        </p:nvSpPr>
        <p:spPr>
          <a:xfrm>
            <a:off x="8705433" y="3148778"/>
            <a:ext cx="3032132" cy="2544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dirty="0" smtClean="0">
                <a:solidFill>
                  <a:schemeClr val="accent6"/>
                </a:solidFill>
                <a:latin typeface="Avenir Book"/>
                <a:cs typeface="Avenir Book"/>
              </a:rPr>
              <a:t>Additional Value of CMT scores post-2011</a:t>
            </a:r>
            <a:endParaRPr lang="en-AU" sz="1400" dirty="0">
              <a:solidFill>
                <a:schemeClr val="accent6"/>
              </a:solidFill>
              <a:latin typeface="Avenir Book"/>
              <a:cs typeface="Avenir Book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1293" y="6257742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5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Who is </a:t>
            </a:r>
            <a:r>
              <a:rPr lang="en-US" sz="2400" dirty="0">
                <a:latin typeface="Avenir Book"/>
                <a:cs typeface="Avenir Book"/>
              </a:rPr>
              <a:t>M</a:t>
            </a:r>
            <a:r>
              <a:rPr lang="en-US" sz="2400" dirty="0" smtClean="0">
                <a:latin typeface="Avenir Book"/>
                <a:cs typeface="Avenir Book"/>
              </a:rPr>
              <a:t>otivated </a:t>
            </a:r>
            <a:r>
              <a:rPr lang="en-US" sz="2400" dirty="0">
                <a:latin typeface="Avenir Book"/>
                <a:cs typeface="Avenir Book"/>
              </a:rPr>
              <a:t>B</a:t>
            </a:r>
            <a:r>
              <a:rPr lang="en-US" sz="2400" dirty="0" smtClean="0">
                <a:latin typeface="Avenir Book"/>
                <a:cs typeface="Avenir Book"/>
              </a:rPr>
              <a:t>y the New Haven Promise?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26107" y="5713762"/>
            <a:ext cx="9561748" cy="4938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6000">
                <a:schemeClr val="tx2">
                  <a:lumMod val="20000"/>
                  <a:lumOff val="8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grpSp>
        <p:nvGrpSpPr>
          <p:cNvPr id="7" name="Group 6"/>
          <p:cNvGrpSpPr/>
          <p:nvPr/>
        </p:nvGrpSpPr>
        <p:grpSpPr>
          <a:xfrm>
            <a:off x="3216706" y="3918270"/>
            <a:ext cx="2281996" cy="1876842"/>
            <a:chOff x="3216706" y="3734827"/>
            <a:chExt cx="2281996" cy="1876842"/>
          </a:xfrm>
        </p:grpSpPr>
        <p:grpSp>
          <p:nvGrpSpPr>
            <p:cNvPr id="2" name="Group 1"/>
            <p:cNvGrpSpPr/>
            <p:nvPr/>
          </p:nvGrpSpPr>
          <p:grpSpPr>
            <a:xfrm>
              <a:off x="3216706" y="3734827"/>
              <a:ext cx="874754" cy="1876842"/>
              <a:chOff x="1132671" y="3810284"/>
              <a:chExt cx="813693" cy="1813233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1526107" y="4231183"/>
                <a:ext cx="0" cy="1245882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>
              <a:xfrm>
                <a:off x="1132671" y="3810284"/>
                <a:ext cx="813693" cy="811986"/>
                <a:chOff x="5712698" y="1537119"/>
                <a:chExt cx="439969" cy="439048"/>
              </a:xfrm>
              <a:solidFill>
                <a:schemeClr val="accent1"/>
              </a:solidFill>
            </p:grpSpPr>
            <p:sp>
              <p:nvSpPr>
                <p:cNvPr id="33" name="Teardrop 32"/>
                <p:cNvSpPr/>
                <p:nvPr/>
              </p:nvSpPr>
              <p:spPr>
                <a:xfrm rot="8100000">
                  <a:off x="5712698" y="1537119"/>
                  <a:ext cx="439969" cy="439048"/>
                </a:xfrm>
                <a:prstGeom prst="teardrop">
                  <a:avLst>
                    <a:gd name="adj" fmla="val 12683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938386" y="1741772"/>
                  <a:ext cx="0" cy="168816"/>
                </a:xfrm>
                <a:prstGeom prst="rect">
                  <a:avLst/>
                </a:prstGeom>
                <a:grpFill/>
              </p:spPr>
              <p:txBody>
                <a:bodyPr wrap="none" lIns="0" tIns="91440" rIns="0" bIns="0" rtlCol="0">
                  <a:spAutoFit/>
                </a:bodyPr>
                <a:lstStyle/>
                <a:p>
                  <a:pPr algn="ctr"/>
                  <a:endParaRPr lang="en-US" sz="1500" dirty="0">
                    <a:solidFill>
                      <a:schemeClr val="bg1"/>
                    </a:solidFill>
                    <a:latin typeface="Avenir Book"/>
                    <a:cs typeface="Avenir Book"/>
                  </a:endParaRPr>
                </a:p>
              </p:txBody>
            </p:sp>
          </p:grp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1450542" y="5472387"/>
                <a:ext cx="151130" cy="151130"/>
              </a:xfrm>
              <a:prstGeom prst="ellipse">
                <a:avLst/>
              </a:prstGeom>
              <a:solidFill>
                <a:schemeClr val="accent1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rgbClr val="26A6CF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35" name="Text Placeholder 33"/>
            <p:cNvSpPr txBox="1">
              <a:spLocks/>
            </p:cNvSpPr>
            <p:nvPr/>
          </p:nvSpPr>
          <p:spPr>
            <a:xfrm>
              <a:off x="3933527" y="4866424"/>
              <a:ext cx="1565175" cy="254409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500" dirty="0" smtClean="0">
                  <a:solidFill>
                    <a:schemeClr val="accent1"/>
                  </a:solidFill>
                  <a:latin typeface="Avenir Book"/>
                  <a:cs typeface="Avenir Book"/>
                </a:rPr>
                <a:t>Low GPAs - baseline</a:t>
              </a:r>
              <a:endParaRPr lang="en-AU" sz="1500" dirty="0">
                <a:solidFill>
                  <a:schemeClr val="accent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18557" y="2090775"/>
            <a:ext cx="1105888" cy="3716184"/>
            <a:chOff x="2884448" y="2050429"/>
            <a:chExt cx="1105888" cy="3573088"/>
          </a:xfrm>
          <a:solidFill>
            <a:schemeClr val="accent5"/>
          </a:solidFill>
        </p:grpSpPr>
        <p:cxnSp>
          <p:nvCxnSpPr>
            <p:cNvPr id="47" name="Straight Connector 46"/>
            <p:cNvCxnSpPr>
              <a:stCxn id="45" idx="2"/>
              <a:endCxn id="46" idx="0"/>
            </p:cNvCxnSpPr>
            <p:nvPr/>
          </p:nvCxnSpPr>
          <p:spPr>
            <a:xfrm flipH="1">
              <a:off x="3435144" y="2771161"/>
              <a:ext cx="15" cy="2701227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2884448" y="2050429"/>
              <a:ext cx="1105888" cy="1069379"/>
              <a:chOff x="5627661" y="1375109"/>
              <a:chExt cx="597960" cy="578221"/>
            </a:xfrm>
            <a:grpFill/>
          </p:grpSpPr>
          <p:sp>
            <p:nvSpPr>
              <p:cNvPr id="39" name="Teardrop 38"/>
              <p:cNvSpPr/>
              <p:nvPr/>
            </p:nvSpPr>
            <p:spPr>
              <a:xfrm rot="8100000">
                <a:off x="5627661" y="1375109"/>
                <a:ext cx="597960" cy="578221"/>
              </a:xfrm>
              <a:prstGeom prst="teardrop">
                <a:avLst>
                  <a:gd name="adj" fmla="val 11555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venir Book"/>
                  <a:cs typeface="Avenir Book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708094" y="1524801"/>
                <a:ext cx="434678" cy="240013"/>
              </a:xfrm>
              <a:prstGeom prst="rect">
                <a:avLst/>
              </a:prstGeom>
              <a:grpFill/>
            </p:spPr>
            <p:txBody>
              <a:bodyPr wrap="none" lIns="0" tIns="91440" rIns="0" bIns="0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+.120</a:t>
                </a:r>
                <a:endParaRPr lang="en-US" sz="2400" dirty="0">
                  <a:latin typeface="Avenir Book"/>
                  <a:cs typeface="Avenir Book"/>
                </a:endParaRPr>
              </a:p>
            </p:txBody>
          </p:sp>
        </p:grp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3359579" y="5472387"/>
              <a:ext cx="151130" cy="151130"/>
            </a:xfrm>
            <a:prstGeom prst="ellipse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rgbClr val="26A6C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8" name="Text Placeholder 33"/>
          <p:cNvSpPr txBox="1">
            <a:spLocks/>
          </p:cNvSpPr>
          <p:nvPr/>
        </p:nvSpPr>
        <p:spPr>
          <a:xfrm>
            <a:off x="6125798" y="3732081"/>
            <a:ext cx="2037139" cy="25440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500" dirty="0" smtClean="0">
                <a:solidFill>
                  <a:schemeClr val="accent5"/>
                </a:solidFill>
                <a:latin typeface="Avenir Book"/>
                <a:cs typeface="Avenir Book"/>
              </a:rPr>
              <a:t>New Haven 9</a:t>
            </a:r>
            <a:r>
              <a:rPr lang="en-AU" sz="1500" baseline="30000" dirty="0" smtClean="0">
                <a:solidFill>
                  <a:schemeClr val="accent5"/>
                </a:solidFill>
                <a:latin typeface="Avenir Book"/>
                <a:cs typeface="Avenir Book"/>
              </a:rPr>
              <a:t>th</a:t>
            </a:r>
            <a:r>
              <a:rPr lang="en-AU" sz="1500" dirty="0" smtClean="0">
                <a:solidFill>
                  <a:schemeClr val="accent5"/>
                </a:solidFill>
                <a:latin typeface="Avenir Book"/>
                <a:cs typeface="Avenir Book"/>
              </a:rPr>
              <a:t> Grade Middle GPAs</a:t>
            </a:r>
            <a:endParaRPr lang="en-AU" sz="1500" dirty="0">
              <a:solidFill>
                <a:schemeClr val="accent5"/>
              </a:solidFill>
              <a:latin typeface="Avenir Book"/>
              <a:cs typeface="Avenir Book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922430" y="1077866"/>
            <a:ext cx="1078355" cy="4729094"/>
            <a:chOff x="4857255" y="1228081"/>
            <a:chExt cx="1078355" cy="4395436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401671" y="2111697"/>
              <a:ext cx="0" cy="344968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>
              <a:grpSpLocks noChangeAspect="1"/>
            </p:cNvGrpSpPr>
            <p:nvPr/>
          </p:nvGrpSpPr>
          <p:grpSpPr>
            <a:xfrm>
              <a:off x="4857255" y="1228081"/>
              <a:ext cx="1078355" cy="1031912"/>
              <a:chOff x="5631070" y="1362018"/>
              <a:chExt cx="583074" cy="557963"/>
            </a:xfrm>
            <a:solidFill>
              <a:schemeClr val="accent6"/>
            </a:solidFill>
          </p:grpSpPr>
          <p:sp>
            <p:nvSpPr>
              <p:cNvPr id="51" name="Teardrop 50"/>
              <p:cNvSpPr/>
              <p:nvPr/>
            </p:nvSpPr>
            <p:spPr>
              <a:xfrm rot="8100000">
                <a:off x="5631070" y="1362018"/>
                <a:ext cx="583074" cy="557963"/>
              </a:xfrm>
              <a:prstGeom prst="teardrop">
                <a:avLst>
                  <a:gd name="adj" fmla="val 11975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Avenir Book"/>
                  <a:cs typeface="Avenir Book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08094" y="1509665"/>
                <a:ext cx="434679" cy="232014"/>
              </a:xfrm>
              <a:prstGeom prst="rect">
                <a:avLst/>
              </a:prstGeom>
              <a:grpFill/>
            </p:spPr>
            <p:txBody>
              <a:bodyPr wrap="none" lIns="0" tIns="91440" rIns="0" bIns="0" rtlCol="0">
                <a:spAutoFit/>
              </a:bodyPr>
              <a:lstStyle/>
              <a:p>
                <a:pPr algn="ctr"/>
                <a:r>
                  <a:rPr lang="en-AU" sz="24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+.242</a:t>
                </a:r>
                <a:endParaRPr lang="en-US" sz="2400" dirty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26104" y="5472387"/>
              <a:ext cx="151130" cy="151130"/>
            </a:xfrm>
            <a:prstGeom prst="ellipse">
              <a:avLst/>
            </a:prstGeom>
            <a:solidFill>
              <a:schemeClr val="accent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>
                <a:solidFill>
                  <a:srgbClr val="26A6CF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6" name="Text Placeholder 33"/>
          <p:cNvSpPr txBox="1">
            <a:spLocks/>
          </p:cNvSpPr>
          <p:nvPr/>
        </p:nvSpPr>
        <p:spPr>
          <a:xfrm>
            <a:off x="8723390" y="2557188"/>
            <a:ext cx="1992006" cy="562046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500" dirty="0" smtClean="0">
                <a:solidFill>
                  <a:schemeClr val="accent6"/>
                </a:solidFill>
                <a:latin typeface="Avenir Book"/>
                <a:cs typeface="Avenir Book"/>
              </a:rPr>
              <a:t>New Haven 9</a:t>
            </a:r>
            <a:r>
              <a:rPr lang="en-AU" sz="1500" baseline="30000" dirty="0" smtClean="0">
                <a:solidFill>
                  <a:schemeClr val="accent6"/>
                </a:solidFill>
                <a:latin typeface="Avenir Book"/>
                <a:cs typeface="Avenir Book"/>
              </a:rPr>
              <a:t>th</a:t>
            </a:r>
            <a:r>
              <a:rPr lang="en-AU" sz="1500" dirty="0" smtClean="0">
                <a:solidFill>
                  <a:schemeClr val="accent6"/>
                </a:solidFill>
                <a:latin typeface="Avenir Book"/>
                <a:cs typeface="Avenir Book"/>
              </a:rPr>
              <a:t> Grade High GPAs</a:t>
            </a:r>
            <a:endParaRPr lang="en-AU" sz="1500" dirty="0">
              <a:solidFill>
                <a:schemeClr val="accent6"/>
              </a:solidFill>
              <a:latin typeface="Avenir Book"/>
              <a:cs typeface="Avenir Book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1293" y="6257742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1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Who are (and aren’t) the Promise Scholars?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908397" y="2052485"/>
            <a:ext cx="193407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AU" sz="1400" dirty="0" smtClean="0">
                <a:solidFill>
                  <a:schemeClr val="accent6"/>
                </a:solidFill>
                <a:latin typeface="Avenir Book"/>
                <a:ea typeface="Roboto Medium" panose="02000000000000000000" pitchFamily="2" charset="0"/>
                <a:cs typeface="Avenir Book"/>
              </a:rPr>
              <a:t>Students Graduated NHPS in 2014</a:t>
            </a:r>
            <a:endParaRPr lang="en-AU" sz="1400" dirty="0">
              <a:solidFill>
                <a:schemeClr val="accent6"/>
              </a:solidFill>
              <a:latin typeface="Avenir Book"/>
              <a:ea typeface="Roboto Medium" panose="02000000000000000000" pitchFamily="2" charset="0"/>
              <a:cs typeface="Avenir Book"/>
            </a:endParaRPr>
          </a:p>
        </p:txBody>
      </p:sp>
      <p:sp>
        <p:nvSpPr>
          <p:cNvPr id="57" name="Text Placeholder 32"/>
          <p:cNvSpPr txBox="1">
            <a:spLocks/>
          </p:cNvSpPr>
          <p:nvPr/>
        </p:nvSpPr>
        <p:spPr>
          <a:xfrm>
            <a:off x="987407" y="4844626"/>
            <a:ext cx="2855068" cy="13355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accent3"/>
                </a:solidFill>
                <a:latin typeface="Avenir Book"/>
                <a:ea typeface="Roboto Light" panose="02000000000000000000" pitchFamily="2" charset="0"/>
                <a:cs typeface="Avenir Book"/>
              </a:rPr>
              <a:t>*Remaining 3.5% represents students who were qualified for Promise but did not apply for it/receive it</a:t>
            </a:r>
            <a:endParaRPr lang="en-US" sz="1400" dirty="0">
              <a:solidFill>
                <a:schemeClr val="accent3"/>
              </a:solidFill>
              <a:latin typeface="Avenir Book"/>
              <a:ea typeface="Roboto Light" panose="02000000000000000000" pitchFamily="2" charset="0"/>
              <a:cs typeface="Avenir Book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87407" y="1929613"/>
            <a:ext cx="683872" cy="6838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404" dirty="0" smtClean="0">
                <a:solidFill>
                  <a:schemeClr val="bg1"/>
                </a:solidFill>
                <a:latin typeface="Avenir Book"/>
                <a:cs typeface="Avenir Book"/>
              </a:rPr>
              <a:t>930</a:t>
            </a:r>
            <a:endParaRPr lang="en-AU" sz="1404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221931" y="1749425"/>
            <a:ext cx="5835929" cy="1326756"/>
            <a:chOff x="5221931" y="1749425"/>
            <a:chExt cx="5835929" cy="1326756"/>
          </a:xfrm>
        </p:grpSpPr>
        <p:sp>
          <p:nvSpPr>
            <p:cNvPr id="49" name="TextBox 48"/>
            <p:cNvSpPr txBox="1"/>
            <p:nvPr/>
          </p:nvSpPr>
          <p:spPr>
            <a:xfrm>
              <a:off x="9011016" y="1853346"/>
              <a:ext cx="193407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AU" sz="1200" dirty="0" smtClean="0">
                  <a:solidFill>
                    <a:schemeClr val="accent5"/>
                  </a:solidFill>
                  <a:latin typeface="Avenir Book"/>
                  <a:ea typeface="Roboto Medium" panose="02000000000000000000" pitchFamily="2" charset="0"/>
                  <a:cs typeface="Avenir Book"/>
                </a:rPr>
                <a:t>Residency</a:t>
              </a:r>
              <a:endParaRPr lang="en-AU" sz="1200" dirty="0">
                <a:solidFill>
                  <a:schemeClr val="accent5"/>
                </a:solidFill>
                <a:latin typeface="Avenir Book"/>
                <a:ea typeface="Roboto Medium" panose="02000000000000000000" pitchFamily="2" charset="0"/>
                <a:cs typeface="Avenir Book"/>
              </a:endParaRPr>
            </a:p>
          </p:txBody>
        </p:sp>
        <p:sp>
          <p:nvSpPr>
            <p:cNvPr id="50" name="Text Placeholder 32"/>
            <p:cNvSpPr txBox="1">
              <a:spLocks/>
            </p:cNvSpPr>
            <p:nvPr/>
          </p:nvSpPr>
          <p:spPr>
            <a:xfrm>
              <a:off x="9011016" y="2059510"/>
              <a:ext cx="2046844" cy="58662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US" sz="1200" dirty="0" smtClean="0">
                  <a:solidFill>
                    <a:schemeClr val="accent3"/>
                  </a:solidFill>
                  <a:latin typeface="Avenir Book"/>
                  <a:ea typeface="Roboto Light" panose="02000000000000000000" pitchFamily="2" charset="0"/>
                  <a:cs typeface="Avenir Book"/>
                </a:rPr>
                <a:t>Ineligible because they do not live in NHPS, or started attending NHPS post-9th grade</a:t>
              </a:r>
              <a:endParaRPr lang="en-US" sz="1200" dirty="0">
                <a:solidFill>
                  <a:schemeClr val="accent3"/>
                </a:solidFill>
                <a:latin typeface="Avenir Book"/>
                <a:ea typeface="Roboto Light" panose="02000000000000000000" pitchFamily="2" charset="0"/>
                <a:cs typeface="Avenir Book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119044" y="1929613"/>
              <a:ext cx="683872" cy="68387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AU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25%</a:t>
              </a:r>
              <a:endParaRPr lang="en-AU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>
              <a:off x="6970713" y="2214731"/>
              <a:ext cx="940232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5221931" y="1749425"/>
              <a:ext cx="1748782" cy="1326756"/>
              <a:chOff x="5221931" y="1749425"/>
              <a:chExt cx="1748782" cy="132675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096000" y="1749425"/>
                <a:ext cx="874713" cy="1325563"/>
                <a:chOff x="6096000" y="1749425"/>
                <a:chExt cx="874713" cy="1325563"/>
              </a:xfrm>
            </p:grpSpPr>
            <p:sp>
              <p:nvSpPr>
                <p:cNvPr id="24" name="Freeform 33"/>
                <p:cNvSpPr>
                  <a:spLocks/>
                </p:cNvSpPr>
                <p:nvPr/>
              </p:nvSpPr>
              <p:spPr bwMode="auto">
                <a:xfrm>
                  <a:off x="6096000" y="2590800"/>
                  <a:ext cx="874713" cy="484188"/>
                </a:xfrm>
                <a:custGeom>
                  <a:avLst/>
                  <a:gdLst>
                    <a:gd name="T0" fmla="*/ 274 w 274"/>
                    <a:gd name="T1" fmla="*/ 152 h 152"/>
                    <a:gd name="T2" fmla="*/ 87 w 274"/>
                    <a:gd name="T3" fmla="*/ 0 h 152"/>
                    <a:gd name="T4" fmla="*/ 0 w 274"/>
                    <a:gd name="T5" fmla="*/ 0 h 152"/>
                    <a:gd name="T6" fmla="*/ 0 w 274"/>
                    <a:gd name="T7" fmla="*/ 152 h 152"/>
                    <a:gd name="T8" fmla="*/ 274 w 274"/>
                    <a:gd name="T9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4" h="152">
                      <a:moveTo>
                        <a:pt x="274" y="152"/>
                      </a:moveTo>
                      <a:cubicBezTo>
                        <a:pt x="256" y="65"/>
                        <a:pt x="179" y="0"/>
                        <a:pt x="8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lnTo>
                        <a:pt x="274" y="15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26" name="Freeform 35"/>
                <p:cNvSpPr>
                  <a:spLocks/>
                </p:cNvSpPr>
                <p:nvPr/>
              </p:nvSpPr>
              <p:spPr bwMode="auto">
                <a:xfrm>
                  <a:off x="6096000" y="1749425"/>
                  <a:ext cx="357188" cy="712788"/>
                </a:xfrm>
                <a:custGeom>
                  <a:avLst/>
                  <a:gdLst>
                    <a:gd name="T0" fmla="*/ 112 w 112"/>
                    <a:gd name="T1" fmla="*/ 112 h 224"/>
                    <a:gd name="T2" fmla="*/ 0 w 112"/>
                    <a:gd name="T3" fmla="*/ 0 h 224"/>
                    <a:gd name="T4" fmla="*/ 0 w 112"/>
                    <a:gd name="T5" fmla="*/ 224 h 224"/>
                    <a:gd name="T6" fmla="*/ 112 w 112"/>
                    <a:gd name="T7" fmla="*/ 11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2" h="224">
                      <a:moveTo>
                        <a:pt x="112" y="112"/>
                      </a:moveTo>
                      <a:cubicBezTo>
                        <a:pt x="112" y="50"/>
                        <a:pt x="62" y="0"/>
                        <a:pt x="0" y="0"/>
                      </a:cubicBezTo>
                      <a:cubicBezTo>
                        <a:pt x="0" y="224"/>
                        <a:pt x="0" y="224"/>
                        <a:pt x="0" y="224"/>
                      </a:cubicBezTo>
                      <a:cubicBezTo>
                        <a:pt x="62" y="224"/>
                        <a:pt x="112" y="173"/>
                        <a:pt x="112" y="11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 flipH="1">
                <a:off x="5221931" y="1750618"/>
                <a:ext cx="874713" cy="1325563"/>
                <a:chOff x="6096000" y="1749425"/>
                <a:chExt cx="874713" cy="1325563"/>
              </a:xfrm>
            </p:grpSpPr>
            <p:sp>
              <p:nvSpPr>
                <p:cNvPr id="39" name="Freeform 33"/>
                <p:cNvSpPr>
                  <a:spLocks/>
                </p:cNvSpPr>
                <p:nvPr/>
              </p:nvSpPr>
              <p:spPr bwMode="auto">
                <a:xfrm>
                  <a:off x="6096000" y="2590800"/>
                  <a:ext cx="874713" cy="484188"/>
                </a:xfrm>
                <a:custGeom>
                  <a:avLst/>
                  <a:gdLst>
                    <a:gd name="T0" fmla="*/ 274 w 274"/>
                    <a:gd name="T1" fmla="*/ 152 h 152"/>
                    <a:gd name="T2" fmla="*/ 87 w 274"/>
                    <a:gd name="T3" fmla="*/ 0 h 152"/>
                    <a:gd name="T4" fmla="*/ 0 w 274"/>
                    <a:gd name="T5" fmla="*/ 0 h 152"/>
                    <a:gd name="T6" fmla="*/ 0 w 274"/>
                    <a:gd name="T7" fmla="*/ 152 h 152"/>
                    <a:gd name="T8" fmla="*/ 274 w 274"/>
                    <a:gd name="T9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4" h="152">
                      <a:moveTo>
                        <a:pt x="274" y="152"/>
                      </a:moveTo>
                      <a:cubicBezTo>
                        <a:pt x="256" y="65"/>
                        <a:pt x="179" y="0"/>
                        <a:pt x="8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lnTo>
                        <a:pt x="274" y="152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40" name="Freeform 35"/>
                <p:cNvSpPr>
                  <a:spLocks/>
                </p:cNvSpPr>
                <p:nvPr/>
              </p:nvSpPr>
              <p:spPr bwMode="auto">
                <a:xfrm>
                  <a:off x="6096000" y="1749425"/>
                  <a:ext cx="357188" cy="712788"/>
                </a:xfrm>
                <a:custGeom>
                  <a:avLst/>
                  <a:gdLst>
                    <a:gd name="T0" fmla="*/ 112 w 112"/>
                    <a:gd name="T1" fmla="*/ 112 h 224"/>
                    <a:gd name="T2" fmla="*/ 0 w 112"/>
                    <a:gd name="T3" fmla="*/ 0 h 224"/>
                    <a:gd name="T4" fmla="*/ 0 w 112"/>
                    <a:gd name="T5" fmla="*/ 224 h 224"/>
                    <a:gd name="T6" fmla="*/ 112 w 112"/>
                    <a:gd name="T7" fmla="*/ 112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2" h="224">
                      <a:moveTo>
                        <a:pt x="112" y="112"/>
                      </a:moveTo>
                      <a:cubicBezTo>
                        <a:pt x="112" y="50"/>
                        <a:pt x="62" y="0"/>
                        <a:pt x="0" y="0"/>
                      </a:cubicBezTo>
                      <a:cubicBezTo>
                        <a:pt x="0" y="224"/>
                        <a:pt x="0" y="224"/>
                        <a:pt x="0" y="224"/>
                      </a:cubicBezTo>
                      <a:cubicBezTo>
                        <a:pt x="62" y="224"/>
                        <a:pt x="112" y="173"/>
                        <a:pt x="112" y="11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</p:grpSp>
        </p:grpSp>
      </p:grpSp>
      <p:grpSp>
        <p:nvGrpSpPr>
          <p:cNvPr id="34" name="Group 33"/>
          <p:cNvGrpSpPr/>
          <p:nvPr/>
        </p:nvGrpSpPr>
        <p:grpSpPr>
          <a:xfrm>
            <a:off x="5617368" y="5005205"/>
            <a:ext cx="5327726" cy="784178"/>
            <a:chOff x="5617368" y="5005205"/>
            <a:chExt cx="5327726" cy="784178"/>
          </a:xfrm>
        </p:grpSpPr>
        <p:sp>
          <p:nvSpPr>
            <p:cNvPr id="47" name="Rounded Rectangle 46"/>
            <p:cNvSpPr/>
            <p:nvPr/>
          </p:nvSpPr>
          <p:spPr>
            <a:xfrm>
              <a:off x="8119044" y="5105511"/>
              <a:ext cx="683872" cy="68387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AU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20%</a:t>
              </a:r>
              <a:endParaRPr lang="en-AU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H="1">
              <a:off x="6970713" y="5405219"/>
              <a:ext cx="940232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5617368" y="5005205"/>
              <a:ext cx="954389" cy="753109"/>
              <a:chOff x="5617368" y="5005205"/>
              <a:chExt cx="954389" cy="753109"/>
            </a:xfrm>
          </p:grpSpPr>
          <p:sp>
            <p:nvSpPr>
              <p:cNvPr id="25" name="Freeform 34"/>
              <p:cNvSpPr>
                <a:spLocks/>
              </p:cNvSpPr>
              <p:nvPr/>
            </p:nvSpPr>
            <p:spPr bwMode="auto">
              <a:xfrm>
                <a:off x="6183792" y="5005205"/>
                <a:ext cx="387965" cy="753109"/>
              </a:xfrm>
              <a:custGeom>
                <a:avLst/>
                <a:gdLst>
                  <a:gd name="T0" fmla="*/ 0 w 118"/>
                  <a:gd name="T1" fmla="*/ 105 h 164"/>
                  <a:gd name="T2" fmla="*/ 59 w 118"/>
                  <a:gd name="T3" fmla="*/ 164 h 164"/>
                  <a:gd name="T4" fmla="*/ 118 w 118"/>
                  <a:gd name="T5" fmla="*/ 105 h 164"/>
                  <a:gd name="T6" fmla="*/ 118 w 118"/>
                  <a:gd name="T7" fmla="*/ 0 h 164"/>
                  <a:gd name="T8" fmla="*/ 0 w 118"/>
                  <a:gd name="T9" fmla="*/ 0 h 164"/>
                  <a:gd name="T10" fmla="*/ 0 w 118"/>
                  <a:gd name="T11" fmla="*/ 105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64">
                    <a:moveTo>
                      <a:pt x="0" y="105"/>
                    </a:moveTo>
                    <a:cubicBezTo>
                      <a:pt x="0" y="138"/>
                      <a:pt x="26" y="164"/>
                      <a:pt x="59" y="164"/>
                    </a:cubicBezTo>
                    <a:cubicBezTo>
                      <a:pt x="91" y="164"/>
                      <a:pt x="118" y="138"/>
                      <a:pt x="118" y="105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venir Book"/>
                  <a:cs typeface="Avenir Book"/>
                </a:endParaRPr>
              </a:p>
            </p:txBody>
          </p:sp>
          <p:sp>
            <p:nvSpPr>
              <p:cNvPr id="52" name="Freeform 34"/>
              <p:cNvSpPr>
                <a:spLocks/>
              </p:cNvSpPr>
              <p:nvPr/>
            </p:nvSpPr>
            <p:spPr bwMode="auto">
              <a:xfrm>
                <a:off x="5617368" y="5005205"/>
                <a:ext cx="377825" cy="741546"/>
              </a:xfrm>
              <a:custGeom>
                <a:avLst/>
                <a:gdLst>
                  <a:gd name="T0" fmla="*/ 0 w 118"/>
                  <a:gd name="T1" fmla="*/ 105 h 164"/>
                  <a:gd name="T2" fmla="*/ 59 w 118"/>
                  <a:gd name="T3" fmla="*/ 164 h 164"/>
                  <a:gd name="T4" fmla="*/ 118 w 118"/>
                  <a:gd name="T5" fmla="*/ 105 h 164"/>
                  <a:gd name="T6" fmla="*/ 118 w 118"/>
                  <a:gd name="T7" fmla="*/ 0 h 164"/>
                  <a:gd name="T8" fmla="*/ 0 w 118"/>
                  <a:gd name="T9" fmla="*/ 0 h 164"/>
                  <a:gd name="T10" fmla="*/ 0 w 118"/>
                  <a:gd name="T11" fmla="*/ 105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64">
                    <a:moveTo>
                      <a:pt x="0" y="105"/>
                    </a:moveTo>
                    <a:cubicBezTo>
                      <a:pt x="0" y="138"/>
                      <a:pt x="26" y="164"/>
                      <a:pt x="59" y="164"/>
                    </a:cubicBezTo>
                    <a:cubicBezTo>
                      <a:pt x="91" y="164"/>
                      <a:pt x="118" y="138"/>
                      <a:pt x="118" y="105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venir Book"/>
                  <a:cs typeface="Avenir Book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9011016" y="5283645"/>
              <a:ext cx="193407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AU" sz="1200" dirty="0" smtClean="0">
                  <a:solidFill>
                    <a:schemeClr val="accent5"/>
                  </a:solidFill>
                  <a:latin typeface="Avenir Book"/>
                  <a:ea typeface="Roboto Medium" panose="02000000000000000000" pitchFamily="2" charset="0"/>
                  <a:cs typeface="Avenir Book"/>
                </a:rPr>
                <a:t>Received Promise</a:t>
              </a:r>
              <a:endParaRPr lang="en-AU" sz="1200" dirty="0">
                <a:solidFill>
                  <a:schemeClr val="accent5"/>
                </a:solidFill>
                <a:latin typeface="Avenir Book"/>
                <a:ea typeface="Roboto Medium" panose="02000000000000000000" pitchFamily="2" charset="0"/>
                <a:cs typeface="Avenir Book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19208" y="4317120"/>
            <a:ext cx="5325885" cy="832474"/>
            <a:chOff x="5619208" y="4317120"/>
            <a:chExt cx="5325885" cy="832474"/>
          </a:xfrm>
        </p:grpSpPr>
        <p:sp>
          <p:nvSpPr>
            <p:cNvPr id="38" name="TextBox 37"/>
            <p:cNvSpPr txBox="1"/>
            <p:nvPr/>
          </p:nvSpPr>
          <p:spPr>
            <a:xfrm>
              <a:off x="9011015" y="4370913"/>
              <a:ext cx="193407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AU" sz="1200" dirty="0" smtClean="0">
                  <a:solidFill>
                    <a:schemeClr val="accent5"/>
                  </a:solidFill>
                  <a:latin typeface="Avenir Book"/>
                  <a:ea typeface="Roboto Medium" panose="02000000000000000000" pitchFamily="2" charset="0"/>
                  <a:cs typeface="Avenir Book"/>
                </a:rPr>
                <a:t>Attendance</a:t>
              </a:r>
              <a:endParaRPr lang="en-AU" sz="1200" dirty="0">
                <a:solidFill>
                  <a:schemeClr val="accent5"/>
                </a:solidFill>
                <a:latin typeface="Avenir Book"/>
                <a:ea typeface="Roboto Medium" panose="02000000000000000000" pitchFamily="2" charset="0"/>
                <a:cs typeface="Avenir Book"/>
              </a:endParaRPr>
            </a:p>
          </p:txBody>
        </p:sp>
        <p:sp>
          <p:nvSpPr>
            <p:cNvPr id="41" name="Text Placeholder 32"/>
            <p:cNvSpPr txBox="1">
              <a:spLocks/>
            </p:cNvSpPr>
            <p:nvPr/>
          </p:nvSpPr>
          <p:spPr>
            <a:xfrm>
              <a:off x="9011015" y="4562966"/>
              <a:ext cx="1934078" cy="58662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US" sz="1200" dirty="0" smtClean="0">
                  <a:solidFill>
                    <a:schemeClr val="accent3"/>
                  </a:solidFill>
                  <a:latin typeface="Avenir Book"/>
                  <a:ea typeface="Roboto Light" panose="02000000000000000000" pitchFamily="2" charset="0"/>
                  <a:cs typeface="Avenir Book"/>
                </a:rPr>
                <a:t>24 students were ineligible by attendance alone</a:t>
              </a:r>
              <a:endParaRPr lang="en-US" sz="1200" dirty="0">
                <a:solidFill>
                  <a:schemeClr val="accent3"/>
                </a:solidFill>
                <a:latin typeface="Avenir Book"/>
                <a:ea typeface="Roboto Light" panose="02000000000000000000" pitchFamily="2" charset="0"/>
                <a:cs typeface="Avenir Book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119044" y="4317120"/>
              <a:ext cx="683872" cy="68387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AU" sz="16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2.5</a:t>
              </a:r>
              <a:r>
                <a:rPr lang="en-AU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%</a:t>
              </a:r>
              <a:endParaRPr lang="en-AU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619208" y="4730747"/>
              <a:ext cx="953042" cy="274459"/>
              <a:chOff x="5619208" y="4730747"/>
              <a:chExt cx="953042" cy="274459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619208" y="4734959"/>
                <a:ext cx="375985" cy="2702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venir Book"/>
                  <a:cs typeface="Avenir Book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86174" y="4730747"/>
                <a:ext cx="386076" cy="2744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venir Book"/>
                  <a:cs typeface="Avenir Book"/>
                </a:endParaRPr>
              </a:p>
            </p:txBody>
          </p:sp>
        </p:grpSp>
        <p:cxnSp>
          <p:nvCxnSpPr>
            <p:cNvPr id="66" name="Straight Arrow Connector 65"/>
            <p:cNvCxnSpPr/>
            <p:nvPr/>
          </p:nvCxnSpPr>
          <p:spPr>
            <a:xfrm flipH="1">
              <a:off x="6970713" y="4734959"/>
              <a:ext cx="940232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987407" y="2816968"/>
            <a:ext cx="683872" cy="6838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1404" dirty="0" smtClean="0">
                <a:solidFill>
                  <a:schemeClr val="bg1"/>
                </a:solidFill>
                <a:latin typeface="Avenir Book"/>
                <a:cs typeface="Avenir Book"/>
              </a:rPr>
              <a:t>184</a:t>
            </a:r>
            <a:endParaRPr lang="en-AU" sz="1404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08397" y="2930035"/>
            <a:ext cx="193407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AU" sz="1400" dirty="0" smtClean="0">
                <a:solidFill>
                  <a:schemeClr val="accent6"/>
                </a:solidFill>
                <a:latin typeface="Avenir Book"/>
                <a:ea typeface="Roboto Medium" panose="02000000000000000000" pitchFamily="2" charset="0"/>
                <a:cs typeface="Avenir Book"/>
              </a:rPr>
              <a:t>Students received the Promise scholarship</a:t>
            </a:r>
            <a:endParaRPr lang="en-AU" sz="1400" dirty="0">
              <a:solidFill>
                <a:schemeClr val="accent6"/>
              </a:solidFill>
              <a:latin typeface="Avenir Book"/>
              <a:ea typeface="Roboto Medium" panose="02000000000000000000" pitchFamily="2" charset="0"/>
              <a:cs typeface="Avenir Book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4178596" y="1637414"/>
            <a:ext cx="370118" cy="4253023"/>
          </a:xfrm>
          <a:prstGeom prst="leftBrace">
            <a:avLst>
              <a:gd name="adj1" fmla="val 8333"/>
              <a:gd name="adj2" fmla="val 1649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208044" y="3066571"/>
            <a:ext cx="5737050" cy="1671129"/>
            <a:chOff x="5208044" y="3066571"/>
            <a:chExt cx="5737050" cy="1671129"/>
          </a:xfrm>
        </p:grpSpPr>
        <p:sp>
          <p:nvSpPr>
            <p:cNvPr id="30" name="TextBox 29"/>
            <p:cNvSpPr txBox="1"/>
            <p:nvPr/>
          </p:nvSpPr>
          <p:spPr>
            <a:xfrm>
              <a:off x="9011016" y="3066571"/>
              <a:ext cx="193407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AU" sz="1200" dirty="0" smtClean="0">
                  <a:solidFill>
                    <a:schemeClr val="accent5"/>
                  </a:solidFill>
                  <a:latin typeface="Avenir Book"/>
                  <a:ea typeface="Roboto Medium" panose="02000000000000000000" pitchFamily="2" charset="0"/>
                  <a:cs typeface="Avenir Book"/>
                </a:rPr>
                <a:t>GPA requirement</a:t>
              </a:r>
              <a:endParaRPr lang="en-AU" sz="1200" dirty="0">
                <a:solidFill>
                  <a:schemeClr val="accent5"/>
                </a:solidFill>
                <a:latin typeface="Avenir Book"/>
                <a:ea typeface="Roboto Medium" panose="02000000000000000000" pitchFamily="2" charset="0"/>
                <a:cs typeface="Avenir Book"/>
              </a:endParaRPr>
            </a:p>
          </p:txBody>
        </p:sp>
        <p:sp>
          <p:nvSpPr>
            <p:cNvPr id="31" name="Text Placeholder 32"/>
            <p:cNvSpPr txBox="1">
              <a:spLocks/>
            </p:cNvSpPr>
            <p:nvPr/>
          </p:nvSpPr>
          <p:spPr>
            <a:xfrm>
              <a:off x="9011016" y="3272735"/>
              <a:ext cx="1934078" cy="586628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rPr lang="en-US" sz="1200" dirty="0" smtClean="0">
                  <a:solidFill>
                    <a:schemeClr val="accent3"/>
                  </a:solidFill>
                  <a:latin typeface="Avenir Book"/>
                  <a:ea typeface="Roboto Light" panose="02000000000000000000" pitchFamily="2" charset="0"/>
                  <a:cs typeface="Avenir Book"/>
                </a:rPr>
                <a:t>Disqualified by GPA alone (30%), or because of low attendance and low GPA (19%)</a:t>
              </a:r>
              <a:endParaRPr lang="en-US" sz="1200" dirty="0">
                <a:solidFill>
                  <a:schemeClr val="accent3"/>
                </a:solidFill>
                <a:latin typeface="Avenir Book"/>
                <a:ea typeface="Roboto Light" panose="02000000000000000000" pitchFamily="2" charset="0"/>
                <a:cs typeface="Avenir Book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H="1">
              <a:off x="7176655" y="3573167"/>
              <a:ext cx="734290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54"/>
            <p:cNvSpPr/>
            <p:nvPr/>
          </p:nvSpPr>
          <p:spPr>
            <a:xfrm>
              <a:off x="8119044" y="3231231"/>
              <a:ext cx="683872" cy="68387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AU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49%</a:t>
              </a:r>
              <a:endParaRPr lang="en-AU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08044" y="3074988"/>
              <a:ext cx="1775369" cy="1662712"/>
              <a:chOff x="5208044" y="3074988"/>
              <a:chExt cx="1775369" cy="1662712"/>
            </a:xfrm>
          </p:grpSpPr>
          <p:sp>
            <p:nvSpPr>
              <p:cNvPr id="27" name="Freeform 36"/>
              <p:cNvSpPr>
                <a:spLocks/>
              </p:cNvSpPr>
              <p:nvPr/>
            </p:nvSpPr>
            <p:spPr bwMode="auto">
              <a:xfrm>
                <a:off x="6096000" y="3074988"/>
                <a:ext cx="887413" cy="903288"/>
              </a:xfrm>
              <a:custGeom>
                <a:avLst/>
                <a:gdLst>
                  <a:gd name="T0" fmla="*/ 0 w 278"/>
                  <a:gd name="T1" fmla="*/ 284 h 284"/>
                  <a:gd name="T2" fmla="*/ 149 w 278"/>
                  <a:gd name="T3" fmla="*/ 284 h 284"/>
                  <a:gd name="T4" fmla="*/ 149 w 278"/>
                  <a:gd name="T5" fmla="*/ 249 h 284"/>
                  <a:gd name="T6" fmla="*/ 149 w 278"/>
                  <a:gd name="T7" fmla="*/ 220 h 284"/>
                  <a:gd name="T8" fmla="*/ 149 w 278"/>
                  <a:gd name="T9" fmla="*/ 58 h 284"/>
                  <a:gd name="T10" fmla="*/ 167 w 278"/>
                  <a:gd name="T11" fmla="*/ 39 h 284"/>
                  <a:gd name="T12" fmla="*/ 185 w 278"/>
                  <a:gd name="T13" fmla="*/ 58 h 284"/>
                  <a:gd name="T14" fmla="*/ 185 w 278"/>
                  <a:gd name="T15" fmla="*/ 204 h 284"/>
                  <a:gd name="T16" fmla="*/ 185 w 278"/>
                  <a:gd name="T17" fmla="*/ 249 h 284"/>
                  <a:gd name="T18" fmla="*/ 185 w 278"/>
                  <a:gd name="T19" fmla="*/ 284 h 284"/>
                  <a:gd name="T20" fmla="*/ 278 w 278"/>
                  <a:gd name="T21" fmla="*/ 284 h 284"/>
                  <a:gd name="T22" fmla="*/ 278 w 278"/>
                  <a:gd name="T23" fmla="*/ 38 h 284"/>
                  <a:gd name="T24" fmla="*/ 278 w 278"/>
                  <a:gd name="T25" fmla="*/ 37 h 284"/>
                  <a:gd name="T26" fmla="*/ 274 w 278"/>
                  <a:gd name="T27" fmla="*/ 0 h 284"/>
                  <a:gd name="T28" fmla="*/ 0 w 278"/>
                  <a:gd name="T29" fmla="*/ 0 h 284"/>
                  <a:gd name="T30" fmla="*/ 0 w 278"/>
                  <a:gd name="T31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8" h="284">
                    <a:moveTo>
                      <a:pt x="0" y="284"/>
                    </a:moveTo>
                    <a:cubicBezTo>
                      <a:pt x="149" y="284"/>
                      <a:pt x="149" y="284"/>
                      <a:pt x="149" y="284"/>
                    </a:cubicBezTo>
                    <a:cubicBezTo>
                      <a:pt x="149" y="249"/>
                      <a:pt x="149" y="249"/>
                      <a:pt x="149" y="249"/>
                    </a:cubicBezTo>
                    <a:cubicBezTo>
                      <a:pt x="149" y="220"/>
                      <a:pt x="149" y="220"/>
                      <a:pt x="149" y="22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8"/>
                      <a:pt x="157" y="39"/>
                      <a:pt x="167" y="39"/>
                    </a:cubicBezTo>
                    <a:cubicBezTo>
                      <a:pt x="177" y="39"/>
                      <a:pt x="185" y="48"/>
                      <a:pt x="185" y="58"/>
                    </a:cubicBezTo>
                    <a:cubicBezTo>
                      <a:pt x="185" y="204"/>
                      <a:pt x="185" y="204"/>
                      <a:pt x="185" y="204"/>
                    </a:cubicBezTo>
                    <a:cubicBezTo>
                      <a:pt x="185" y="249"/>
                      <a:pt x="185" y="249"/>
                      <a:pt x="185" y="249"/>
                    </a:cubicBezTo>
                    <a:cubicBezTo>
                      <a:pt x="185" y="284"/>
                      <a:pt x="185" y="284"/>
                      <a:pt x="185" y="284"/>
                    </a:cubicBezTo>
                    <a:cubicBezTo>
                      <a:pt x="278" y="284"/>
                      <a:pt x="278" y="284"/>
                      <a:pt x="278" y="284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8"/>
                      <a:pt x="278" y="38"/>
                      <a:pt x="278" y="37"/>
                    </a:cubicBezTo>
                    <a:cubicBezTo>
                      <a:pt x="278" y="25"/>
                      <a:pt x="277" y="12"/>
                      <a:pt x="27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venir Book"/>
                  <a:cs typeface="Avenir Book"/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6096000" y="3915103"/>
                <a:ext cx="887413" cy="822597"/>
                <a:chOff x="6096000" y="3915103"/>
                <a:chExt cx="887413" cy="822597"/>
              </a:xfrm>
              <a:solidFill>
                <a:schemeClr val="accent4"/>
              </a:solidFill>
            </p:grpSpPr>
            <p:sp>
              <p:nvSpPr>
                <p:cNvPr id="28" name="Freeform 37"/>
                <p:cNvSpPr>
                  <a:spLocks/>
                </p:cNvSpPr>
                <p:nvPr/>
              </p:nvSpPr>
              <p:spPr bwMode="auto">
                <a:xfrm>
                  <a:off x="6096000" y="3915103"/>
                  <a:ext cx="476250" cy="822597"/>
                </a:xfrm>
                <a:custGeom>
                  <a:avLst/>
                  <a:gdLst>
                    <a:gd name="T0" fmla="*/ 300 w 300"/>
                    <a:gd name="T1" fmla="*/ 125 h 785"/>
                    <a:gd name="T2" fmla="*/ 300 w 300"/>
                    <a:gd name="T3" fmla="*/ 0 h 785"/>
                    <a:gd name="T4" fmla="*/ 0 w 300"/>
                    <a:gd name="T5" fmla="*/ 0 h 785"/>
                    <a:gd name="T6" fmla="*/ 0 w 300"/>
                    <a:gd name="T7" fmla="*/ 195 h 785"/>
                    <a:gd name="T8" fmla="*/ 62 w 300"/>
                    <a:gd name="T9" fmla="*/ 195 h 785"/>
                    <a:gd name="T10" fmla="*/ 62 w 300"/>
                    <a:gd name="T11" fmla="*/ 785 h 785"/>
                    <a:gd name="T12" fmla="*/ 300 w 300"/>
                    <a:gd name="T13" fmla="*/ 785 h 785"/>
                    <a:gd name="T14" fmla="*/ 300 w 300"/>
                    <a:gd name="T15" fmla="*/ 195 h 785"/>
                    <a:gd name="T16" fmla="*/ 300 w 300"/>
                    <a:gd name="T17" fmla="*/ 125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0" h="785">
                      <a:moveTo>
                        <a:pt x="300" y="125"/>
                      </a:moveTo>
                      <a:lnTo>
                        <a:pt x="300" y="0"/>
                      </a:lnTo>
                      <a:lnTo>
                        <a:pt x="0" y="0"/>
                      </a:lnTo>
                      <a:lnTo>
                        <a:pt x="0" y="195"/>
                      </a:lnTo>
                      <a:lnTo>
                        <a:pt x="62" y="195"/>
                      </a:lnTo>
                      <a:lnTo>
                        <a:pt x="62" y="785"/>
                      </a:lnTo>
                      <a:lnTo>
                        <a:pt x="300" y="785"/>
                      </a:lnTo>
                      <a:lnTo>
                        <a:pt x="300" y="195"/>
                      </a:lnTo>
                      <a:lnTo>
                        <a:pt x="300" y="1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29" name="Freeform 38"/>
                <p:cNvSpPr>
                  <a:spLocks/>
                </p:cNvSpPr>
                <p:nvPr/>
              </p:nvSpPr>
              <p:spPr bwMode="auto">
                <a:xfrm>
                  <a:off x="6686550" y="3915905"/>
                  <a:ext cx="296863" cy="270333"/>
                </a:xfrm>
                <a:custGeom>
                  <a:avLst/>
                  <a:gdLst>
                    <a:gd name="T0" fmla="*/ 0 w 93"/>
                    <a:gd name="T1" fmla="*/ 18 h 65"/>
                    <a:gd name="T2" fmla="*/ 47 w 93"/>
                    <a:gd name="T3" fmla="*/ 65 h 65"/>
                    <a:gd name="T4" fmla="*/ 93 w 93"/>
                    <a:gd name="T5" fmla="*/ 18 h 65"/>
                    <a:gd name="T6" fmla="*/ 93 w 93"/>
                    <a:gd name="T7" fmla="*/ 0 h 65"/>
                    <a:gd name="T8" fmla="*/ 0 w 93"/>
                    <a:gd name="T9" fmla="*/ 0 h 65"/>
                    <a:gd name="T10" fmla="*/ 0 w 93"/>
                    <a:gd name="T11" fmla="*/ 1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65">
                      <a:moveTo>
                        <a:pt x="0" y="18"/>
                      </a:moveTo>
                      <a:cubicBezTo>
                        <a:pt x="0" y="44"/>
                        <a:pt x="21" y="65"/>
                        <a:pt x="47" y="65"/>
                      </a:cubicBezTo>
                      <a:cubicBezTo>
                        <a:pt x="72" y="65"/>
                        <a:pt x="93" y="44"/>
                        <a:pt x="93" y="18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</p:grpSp>
          <p:sp>
            <p:nvSpPr>
              <p:cNvPr id="42" name="Freeform 36"/>
              <p:cNvSpPr>
                <a:spLocks/>
              </p:cNvSpPr>
              <p:nvPr/>
            </p:nvSpPr>
            <p:spPr bwMode="auto">
              <a:xfrm flipH="1">
                <a:off x="5208044" y="3075728"/>
                <a:ext cx="888599" cy="903288"/>
              </a:xfrm>
              <a:custGeom>
                <a:avLst/>
                <a:gdLst>
                  <a:gd name="T0" fmla="*/ 0 w 278"/>
                  <a:gd name="T1" fmla="*/ 284 h 284"/>
                  <a:gd name="T2" fmla="*/ 149 w 278"/>
                  <a:gd name="T3" fmla="*/ 284 h 284"/>
                  <a:gd name="T4" fmla="*/ 149 w 278"/>
                  <a:gd name="T5" fmla="*/ 249 h 284"/>
                  <a:gd name="T6" fmla="*/ 149 w 278"/>
                  <a:gd name="T7" fmla="*/ 220 h 284"/>
                  <a:gd name="T8" fmla="*/ 149 w 278"/>
                  <a:gd name="T9" fmla="*/ 58 h 284"/>
                  <a:gd name="T10" fmla="*/ 167 w 278"/>
                  <a:gd name="T11" fmla="*/ 39 h 284"/>
                  <a:gd name="T12" fmla="*/ 185 w 278"/>
                  <a:gd name="T13" fmla="*/ 58 h 284"/>
                  <a:gd name="T14" fmla="*/ 185 w 278"/>
                  <a:gd name="T15" fmla="*/ 204 h 284"/>
                  <a:gd name="T16" fmla="*/ 185 w 278"/>
                  <a:gd name="T17" fmla="*/ 249 h 284"/>
                  <a:gd name="T18" fmla="*/ 185 w 278"/>
                  <a:gd name="T19" fmla="*/ 284 h 284"/>
                  <a:gd name="T20" fmla="*/ 278 w 278"/>
                  <a:gd name="T21" fmla="*/ 284 h 284"/>
                  <a:gd name="T22" fmla="*/ 278 w 278"/>
                  <a:gd name="T23" fmla="*/ 38 h 284"/>
                  <a:gd name="T24" fmla="*/ 278 w 278"/>
                  <a:gd name="T25" fmla="*/ 37 h 284"/>
                  <a:gd name="T26" fmla="*/ 274 w 278"/>
                  <a:gd name="T27" fmla="*/ 0 h 284"/>
                  <a:gd name="T28" fmla="*/ 0 w 278"/>
                  <a:gd name="T29" fmla="*/ 0 h 284"/>
                  <a:gd name="T30" fmla="*/ 0 w 278"/>
                  <a:gd name="T31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8" h="284">
                    <a:moveTo>
                      <a:pt x="0" y="284"/>
                    </a:moveTo>
                    <a:cubicBezTo>
                      <a:pt x="149" y="284"/>
                      <a:pt x="149" y="284"/>
                      <a:pt x="149" y="284"/>
                    </a:cubicBezTo>
                    <a:cubicBezTo>
                      <a:pt x="149" y="249"/>
                      <a:pt x="149" y="249"/>
                      <a:pt x="149" y="249"/>
                    </a:cubicBezTo>
                    <a:cubicBezTo>
                      <a:pt x="149" y="220"/>
                      <a:pt x="149" y="220"/>
                      <a:pt x="149" y="22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9" y="48"/>
                      <a:pt x="157" y="39"/>
                      <a:pt x="167" y="39"/>
                    </a:cubicBezTo>
                    <a:cubicBezTo>
                      <a:pt x="177" y="39"/>
                      <a:pt x="185" y="48"/>
                      <a:pt x="185" y="58"/>
                    </a:cubicBezTo>
                    <a:cubicBezTo>
                      <a:pt x="185" y="204"/>
                      <a:pt x="185" y="204"/>
                      <a:pt x="185" y="204"/>
                    </a:cubicBezTo>
                    <a:cubicBezTo>
                      <a:pt x="185" y="249"/>
                      <a:pt x="185" y="249"/>
                      <a:pt x="185" y="249"/>
                    </a:cubicBezTo>
                    <a:cubicBezTo>
                      <a:pt x="185" y="284"/>
                      <a:pt x="185" y="284"/>
                      <a:pt x="185" y="284"/>
                    </a:cubicBezTo>
                    <a:cubicBezTo>
                      <a:pt x="278" y="284"/>
                      <a:pt x="278" y="284"/>
                      <a:pt x="278" y="284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8"/>
                      <a:pt x="278" y="38"/>
                      <a:pt x="278" y="37"/>
                    </a:cubicBezTo>
                    <a:cubicBezTo>
                      <a:pt x="278" y="25"/>
                      <a:pt x="277" y="12"/>
                      <a:pt x="274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Avenir Book"/>
                  <a:cs typeface="Avenir Book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 flipH="1">
                <a:off x="5208044" y="3915905"/>
                <a:ext cx="887414" cy="821795"/>
                <a:chOff x="6096000" y="3915165"/>
                <a:chExt cx="887414" cy="821795"/>
              </a:xfrm>
              <a:solidFill>
                <a:schemeClr val="accent4"/>
              </a:solidFill>
            </p:grpSpPr>
            <p:sp>
              <p:nvSpPr>
                <p:cNvPr id="46" name="Freeform 37"/>
                <p:cNvSpPr>
                  <a:spLocks/>
                </p:cNvSpPr>
                <p:nvPr/>
              </p:nvSpPr>
              <p:spPr bwMode="auto">
                <a:xfrm>
                  <a:off x="6096000" y="3915165"/>
                  <a:ext cx="476250" cy="821795"/>
                </a:xfrm>
                <a:custGeom>
                  <a:avLst/>
                  <a:gdLst>
                    <a:gd name="T0" fmla="*/ 300 w 300"/>
                    <a:gd name="T1" fmla="*/ 125 h 785"/>
                    <a:gd name="T2" fmla="*/ 300 w 300"/>
                    <a:gd name="T3" fmla="*/ 0 h 785"/>
                    <a:gd name="T4" fmla="*/ 0 w 300"/>
                    <a:gd name="T5" fmla="*/ 0 h 785"/>
                    <a:gd name="T6" fmla="*/ 0 w 300"/>
                    <a:gd name="T7" fmla="*/ 195 h 785"/>
                    <a:gd name="T8" fmla="*/ 62 w 300"/>
                    <a:gd name="T9" fmla="*/ 195 h 785"/>
                    <a:gd name="T10" fmla="*/ 62 w 300"/>
                    <a:gd name="T11" fmla="*/ 785 h 785"/>
                    <a:gd name="T12" fmla="*/ 300 w 300"/>
                    <a:gd name="T13" fmla="*/ 785 h 785"/>
                    <a:gd name="T14" fmla="*/ 300 w 300"/>
                    <a:gd name="T15" fmla="*/ 195 h 785"/>
                    <a:gd name="T16" fmla="*/ 300 w 300"/>
                    <a:gd name="T17" fmla="*/ 125 h 7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0" h="785">
                      <a:moveTo>
                        <a:pt x="300" y="125"/>
                      </a:moveTo>
                      <a:lnTo>
                        <a:pt x="300" y="0"/>
                      </a:lnTo>
                      <a:lnTo>
                        <a:pt x="0" y="0"/>
                      </a:lnTo>
                      <a:lnTo>
                        <a:pt x="0" y="195"/>
                      </a:lnTo>
                      <a:lnTo>
                        <a:pt x="62" y="195"/>
                      </a:lnTo>
                      <a:lnTo>
                        <a:pt x="62" y="785"/>
                      </a:lnTo>
                      <a:lnTo>
                        <a:pt x="300" y="785"/>
                      </a:lnTo>
                      <a:lnTo>
                        <a:pt x="300" y="195"/>
                      </a:lnTo>
                      <a:lnTo>
                        <a:pt x="300" y="1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  <p:sp>
              <p:nvSpPr>
                <p:cNvPr id="48" name="Freeform 38"/>
                <p:cNvSpPr>
                  <a:spLocks/>
                </p:cNvSpPr>
                <p:nvPr/>
              </p:nvSpPr>
              <p:spPr bwMode="auto">
                <a:xfrm>
                  <a:off x="6686551" y="3915165"/>
                  <a:ext cx="296863" cy="271073"/>
                </a:xfrm>
                <a:custGeom>
                  <a:avLst/>
                  <a:gdLst>
                    <a:gd name="T0" fmla="*/ 0 w 93"/>
                    <a:gd name="T1" fmla="*/ 18 h 65"/>
                    <a:gd name="T2" fmla="*/ 47 w 93"/>
                    <a:gd name="T3" fmla="*/ 65 h 65"/>
                    <a:gd name="T4" fmla="*/ 93 w 93"/>
                    <a:gd name="T5" fmla="*/ 18 h 65"/>
                    <a:gd name="T6" fmla="*/ 93 w 93"/>
                    <a:gd name="T7" fmla="*/ 0 h 65"/>
                    <a:gd name="T8" fmla="*/ 0 w 93"/>
                    <a:gd name="T9" fmla="*/ 0 h 65"/>
                    <a:gd name="T10" fmla="*/ 0 w 93"/>
                    <a:gd name="T11" fmla="*/ 18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" h="65">
                      <a:moveTo>
                        <a:pt x="0" y="18"/>
                      </a:moveTo>
                      <a:cubicBezTo>
                        <a:pt x="0" y="44"/>
                        <a:pt x="21" y="65"/>
                        <a:pt x="47" y="65"/>
                      </a:cubicBezTo>
                      <a:cubicBezTo>
                        <a:pt x="72" y="65"/>
                        <a:pt x="93" y="44"/>
                        <a:pt x="93" y="18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200">
                    <a:latin typeface="Avenir Book"/>
                    <a:cs typeface="Avenir Book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971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Enrollment Decline is Reversing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8</a:t>
            </a:fld>
            <a:endParaRPr lang="en-US" dirty="0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275812575"/>
              </p:ext>
            </p:extLst>
          </p:nvPr>
        </p:nvGraphicFramePr>
        <p:xfrm>
          <a:off x="1997664" y="1555122"/>
          <a:ext cx="7867553" cy="4369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Freeform 5"/>
          <p:cNvSpPr>
            <a:spLocks/>
          </p:cNvSpPr>
          <p:nvPr/>
        </p:nvSpPr>
        <p:spPr bwMode="auto">
          <a:xfrm flipH="1">
            <a:off x="8398704" y="1264030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AU" sz="2200" dirty="0" smtClean="0">
                <a:solidFill>
                  <a:srgbClr val="FFFFFF"/>
                </a:solidFill>
                <a:latin typeface="Avenir Book"/>
                <a:cs typeface="Avenir Book"/>
              </a:rPr>
              <a:t>+600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latin typeface="Avenir Book"/>
                <a:cs typeface="Avenir Book"/>
              </a:rPr>
              <a:t>Conclusions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1" name="Slide Number Placeholder 3"/>
          <p:cNvSpPr txBox="1">
            <a:spLocks/>
          </p:cNvSpPr>
          <p:nvPr/>
        </p:nvSpPr>
        <p:spPr>
          <a:xfrm>
            <a:off x="11471566" y="6257741"/>
            <a:ext cx="431079" cy="3890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EE2C88-6C8F-484D-AF69-578F576B1F44}" type="slidenum">
              <a:rPr lang="en-US"/>
              <a:pPr/>
              <a:t>9</a:t>
            </a:fld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1994399" y="1781449"/>
            <a:ext cx="589804" cy="728170"/>
            <a:chOff x="1994399" y="2158871"/>
            <a:chExt cx="589804" cy="728170"/>
          </a:xfrm>
        </p:grpSpPr>
        <p:sp>
          <p:nvSpPr>
            <p:cNvPr id="120" name="Freeform 5"/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Rectangle 6"/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9"/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584201" y="1781449"/>
            <a:ext cx="2436941" cy="728170"/>
            <a:chOff x="4530194" y="4285619"/>
            <a:chExt cx="919121" cy="532444"/>
          </a:xfrm>
        </p:grpSpPr>
        <p:sp>
          <p:nvSpPr>
            <p:cNvPr id="124" name="Rectangle 7"/>
            <p:cNvSpPr>
              <a:spLocks noChangeArrowheads="1"/>
            </p:cNvSpPr>
            <p:nvPr/>
          </p:nvSpPr>
          <p:spPr bwMode="auto">
            <a:xfrm>
              <a:off x="4530194" y="4285619"/>
              <a:ext cx="919121" cy="5324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Real Estate</a:t>
              </a:r>
              <a:endParaRPr lang="id-ID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5" name="Rectangle 8"/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venir Book"/>
                <a:cs typeface="Avenir Book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021142" y="1781449"/>
            <a:ext cx="2204656" cy="728170"/>
            <a:chOff x="5677862" y="4285619"/>
            <a:chExt cx="382215" cy="532444"/>
          </a:xfrm>
        </p:grpSpPr>
        <p:sp>
          <p:nvSpPr>
            <p:cNvPr id="133" name="Rectangle 14"/>
            <p:cNvSpPr>
              <a:spLocks noChangeArrowheads="1"/>
            </p:cNvSpPr>
            <p:nvPr/>
          </p:nvSpPr>
          <p:spPr bwMode="auto">
            <a:xfrm>
              <a:off x="5677862" y="4285619"/>
              <a:ext cx="382215" cy="5324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Student Effort</a:t>
              </a:r>
              <a:endParaRPr lang="id-ID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4" name="Rectangle 15"/>
            <p:cNvSpPr>
              <a:spLocks noChangeArrowheads="1"/>
            </p:cNvSpPr>
            <p:nvPr/>
          </p:nvSpPr>
          <p:spPr bwMode="auto">
            <a:xfrm>
              <a:off x="5677862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>
                <a:latin typeface="Avenir Book"/>
                <a:cs typeface="Avenir Book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225798" y="1781449"/>
            <a:ext cx="2310065" cy="728170"/>
            <a:chOff x="5843369" y="4285619"/>
            <a:chExt cx="598923" cy="532444"/>
          </a:xfrm>
        </p:grpSpPr>
        <p:sp>
          <p:nvSpPr>
            <p:cNvPr id="136" name="Rectangle 16"/>
            <p:cNvSpPr>
              <a:spLocks noChangeArrowheads="1"/>
            </p:cNvSpPr>
            <p:nvPr/>
          </p:nvSpPr>
          <p:spPr bwMode="auto">
            <a:xfrm>
              <a:off x="5843369" y="4285619"/>
              <a:ext cx="598923" cy="5324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The School District</a:t>
              </a:r>
              <a:endParaRPr lang="id-ID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7" name="Rectangle 17"/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>
                <a:latin typeface="Avenir Book"/>
                <a:cs typeface="Avenir Book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535867" y="1781449"/>
            <a:ext cx="661734" cy="728170"/>
            <a:chOff x="7739063" y="3990975"/>
            <a:chExt cx="414338" cy="827088"/>
          </a:xfrm>
        </p:grpSpPr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483211" y="2732606"/>
            <a:ext cx="693143" cy="1384057"/>
            <a:chOff x="2802252" y="2732605"/>
            <a:chExt cx="480937" cy="1087204"/>
          </a:xfrm>
        </p:grpSpPr>
        <p:cxnSp>
          <p:nvCxnSpPr>
            <p:cNvPr id="143" name="Straight Connector 142"/>
            <p:cNvCxnSpPr>
              <a:stCxn id="144" idx="0"/>
            </p:cNvCxnSpPr>
            <p:nvPr/>
          </p:nvCxnSpPr>
          <p:spPr>
            <a:xfrm flipV="1">
              <a:off x="3042721" y="2732605"/>
              <a:ext cx="1304" cy="606267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>
              <a:spLocks noChangeAspect="1"/>
            </p:cNvSpPr>
            <p:nvPr/>
          </p:nvSpPr>
          <p:spPr>
            <a:xfrm>
              <a:off x="2802252" y="3338872"/>
              <a:ext cx="480937" cy="4809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65344" y="2684849"/>
            <a:ext cx="648570" cy="2271405"/>
            <a:chOff x="7491645" y="2732606"/>
            <a:chExt cx="648570" cy="2271405"/>
          </a:xfrm>
        </p:grpSpPr>
        <p:cxnSp>
          <p:nvCxnSpPr>
            <p:cNvPr id="158" name="Straight Connector 157"/>
            <p:cNvCxnSpPr/>
            <p:nvPr/>
          </p:nvCxnSpPr>
          <p:spPr>
            <a:xfrm flipV="1">
              <a:off x="7816426" y="2732606"/>
              <a:ext cx="0" cy="1848567"/>
            </a:xfrm>
            <a:prstGeom prst="line">
              <a:avLst/>
            </a:prstGeom>
            <a:ln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7491645" y="4355441"/>
              <a:ext cx="648570" cy="64857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 dirty="0">
                <a:solidFill>
                  <a:srgbClr val="FFFFFF"/>
                </a:solidFill>
                <a:latin typeface="FontAwesome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68029" y="2732606"/>
            <a:ext cx="660754" cy="1384055"/>
            <a:chOff x="8698262" y="2732606"/>
            <a:chExt cx="660754" cy="1384055"/>
          </a:xfrm>
        </p:grpSpPr>
        <p:cxnSp>
          <p:nvCxnSpPr>
            <p:cNvPr id="163" name="Straight Connector 162"/>
            <p:cNvCxnSpPr/>
            <p:nvPr/>
          </p:nvCxnSpPr>
          <p:spPr>
            <a:xfrm flipV="1">
              <a:off x="9023583" y="2732606"/>
              <a:ext cx="0" cy="949201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8698262" y="3455907"/>
              <a:ext cx="660754" cy="6607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241850" y="6257741"/>
            <a:ext cx="1839433" cy="389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22321" y="3548173"/>
            <a:ext cx="446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200" dirty="0">
                <a:solidFill>
                  <a:srgbClr val="FFFFFF"/>
                </a:solidFill>
                <a:latin typeface="FontAwesome" pitchFamily="2" charset="0"/>
              </a:rPr>
              <a:t></a:t>
            </a:r>
          </a:p>
        </p:txBody>
      </p:sp>
      <p:sp>
        <p:nvSpPr>
          <p:cNvPr id="36" name="Rectangle 35"/>
          <p:cNvSpPr/>
          <p:nvPr/>
        </p:nvSpPr>
        <p:spPr>
          <a:xfrm rot="16200000">
            <a:off x="5848125" y="4399611"/>
            <a:ext cx="446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200" dirty="0">
                <a:solidFill>
                  <a:srgbClr val="FFFFFF"/>
                </a:solidFill>
                <a:latin typeface="FontAwesome" pitchFamily="2" charset="0"/>
              </a:rPr>
              <a:t></a:t>
            </a:r>
          </a:p>
        </p:txBody>
      </p:sp>
      <p:sp>
        <p:nvSpPr>
          <p:cNvPr id="37" name="Rectangle 36"/>
          <p:cNvSpPr/>
          <p:nvPr/>
        </p:nvSpPr>
        <p:spPr>
          <a:xfrm rot="16200000">
            <a:off x="8251350" y="3545040"/>
            <a:ext cx="446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200" dirty="0">
                <a:solidFill>
                  <a:srgbClr val="FFFFFF"/>
                </a:solidFill>
                <a:latin typeface="FontAwesome" pitchFamily="2" charset="0"/>
              </a:rPr>
              <a:t></a:t>
            </a:r>
          </a:p>
        </p:txBody>
      </p:sp>
    </p:spTree>
    <p:extLst>
      <p:ext uri="{BB962C8B-B14F-4D97-AF65-F5344CB8AC3E}">
        <p14:creationId xmlns:p14="http://schemas.microsoft.com/office/powerpoint/2010/main" val="161773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32424F"/>
      </a:dk2>
      <a:lt2>
        <a:srgbClr val="C3AFCC"/>
      </a:lt2>
      <a:accent1>
        <a:srgbClr val="EC2138"/>
      </a:accent1>
      <a:accent2>
        <a:srgbClr val="FEC709"/>
      </a:accent2>
      <a:accent3>
        <a:srgbClr val="75436E"/>
      </a:accent3>
      <a:accent4>
        <a:srgbClr val="F15A24"/>
      </a:accent4>
      <a:accent5>
        <a:srgbClr val="A4CC29"/>
      </a:accent5>
      <a:accent6>
        <a:srgbClr val="118CE7"/>
      </a:accent6>
      <a:hlink>
        <a:srgbClr val="118CE7"/>
      </a:hlink>
      <a:folHlink>
        <a:srgbClr val="A4CC29"/>
      </a:folHlink>
    </a:clrScheme>
    <a:fontScheme name="Custom 2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19909</TotalTime>
  <Words>503</Words>
  <Application>Microsoft Macintosh PowerPoint</Application>
  <PresentationFormat>Custom</PresentationFormat>
  <Paragraphs>120</Paragraphs>
  <Slides>10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</dc:creator>
  <cp:lastModifiedBy>Ashley Wu</cp:lastModifiedBy>
  <cp:revision>2532</cp:revision>
  <dcterms:created xsi:type="dcterms:W3CDTF">2014-10-04T04:19:21Z</dcterms:created>
  <dcterms:modified xsi:type="dcterms:W3CDTF">2015-03-24T21:26:45Z</dcterms:modified>
</cp:coreProperties>
</file>